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57" r:id="rId4"/>
    <p:sldId id="258" r:id="rId5"/>
    <p:sldId id="261" r:id="rId6"/>
    <p:sldId id="262" r:id="rId7"/>
    <p:sldId id="263" r:id="rId8"/>
    <p:sldId id="271" r:id="rId9"/>
    <p:sldId id="272" r:id="rId10"/>
    <p:sldId id="273" r:id="rId11"/>
    <p:sldId id="275" r:id="rId12"/>
    <p:sldId id="359" r:id="rId13"/>
    <p:sldId id="281" r:id="rId14"/>
    <p:sldId id="282" r:id="rId15"/>
    <p:sldId id="283" r:id="rId16"/>
    <p:sldId id="284" r:id="rId17"/>
    <p:sldId id="285" r:id="rId18"/>
    <p:sldId id="286" r:id="rId19"/>
    <p:sldId id="287" r:id="rId20"/>
    <p:sldId id="295" r:id="rId21"/>
    <p:sldId id="296" r:id="rId22"/>
    <p:sldId id="297" r:id="rId23"/>
    <p:sldId id="348" r:id="rId24"/>
    <p:sldId id="288" r:id="rId25"/>
    <p:sldId id="373" r:id="rId26"/>
    <p:sldId id="372" r:id="rId27"/>
    <p:sldId id="382" r:id="rId28"/>
    <p:sldId id="383" r:id="rId29"/>
    <p:sldId id="298" r:id="rId30"/>
    <p:sldId id="301" r:id="rId31"/>
    <p:sldId id="360" r:id="rId32"/>
    <p:sldId id="302" r:id="rId33"/>
    <p:sldId id="350" r:id="rId34"/>
    <p:sldId id="378" r:id="rId35"/>
    <p:sldId id="377" r:id="rId36"/>
    <p:sldId id="375" r:id="rId37"/>
    <p:sldId id="320" r:id="rId38"/>
    <p:sldId id="351" r:id="rId39"/>
    <p:sldId id="321" r:id="rId40"/>
    <p:sldId id="371" r:id="rId41"/>
    <p:sldId id="322" r:id="rId42"/>
    <p:sldId id="323" r:id="rId43"/>
    <p:sldId id="361" r:id="rId44"/>
    <p:sldId id="324" r:id="rId45"/>
    <p:sldId id="337" r:id="rId46"/>
    <p:sldId id="362" r:id="rId47"/>
    <p:sldId id="338" r:id="rId48"/>
    <p:sldId id="339" r:id="rId49"/>
    <p:sldId id="358" r:id="rId50"/>
    <p:sldId id="347" r:id="rId51"/>
    <p:sldId id="365" r:id="rId52"/>
    <p:sldId id="366" r:id="rId53"/>
    <p:sldId id="367" r:id="rId54"/>
    <p:sldId id="368" r:id="rId55"/>
    <p:sldId id="369" r:id="rId56"/>
    <p:sldId id="370" r:id="rId57"/>
    <p:sldId id="327" r:id="rId58"/>
    <p:sldId id="355" r:id="rId59"/>
    <p:sldId id="340" r:id="rId60"/>
    <p:sldId id="343" r:id="rId61"/>
    <p:sldId id="380" r:id="rId62"/>
    <p:sldId id="344" r:id="rId63"/>
    <p:sldId id="345" r:id="rId64"/>
    <p:sldId id="346" r:id="rId65"/>
    <p:sldId id="379" r:id="rId66"/>
    <p:sldId id="381" r:id="rId67"/>
    <p:sldId id="357" r:id="rId68"/>
    <p:sldId id="363" r:id="rId69"/>
    <p:sldId id="356" r:id="rId70"/>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450DB8B9-3AF5-4B3B-A69B-047128F5E99A}" type="datetimeFigureOut">
              <a:rPr lang="id-ID" smtClean="0"/>
              <a:t>13/02/2017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BC2E81C-6442-4813-AE26-676FBB8338F5}" type="slidenum">
              <a:rPr lang="id-ID" smtClean="0"/>
              <a:t>‹#›</a:t>
            </a:fld>
            <a:endParaRPr lang="id-ID"/>
          </a:p>
        </p:txBody>
      </p:sp>
    </p:spTree>
    <p:extLst>
      <p:ext uri="{BB962C8B-B14F-4D97-AF65-F5344CB8AC3E}">
        <p14:creationId xmlns:p14="http://schemas.microsoft.com/office/powerpoint/2010/main" val="2211345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450DB8B9-3AF5-4B3B-A69B-047128F5E99A}" type="datetimeFigureOut">
              <a:rPr lang="id-ID" smtClean="0"/>
              <a:t>13/02/2017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BC2E81C-6442-4813-AE26-676FBB8338F5}" type="slidenum">
              <a:rPr lang="id-ID" smtClean="0"/>
              <a:t>‹#›</a:t>
            </a:fld>
            <a:endParaRPr lang="id-ID"/>
          </a:p>
        </p:txBody>
      </p:sp>
    </p:spTree>
    <p:extLst>
      <p:ext uri="{BB962C8B-B14F-4D97-AF65-F5344CB8AC3E}">
        <p14:creationId xmlns:p14="http://schemas.microsoft.com/office/powerpoint/2010/main" val="3617426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450DB8B9-3AF5-4B3B-A69B-047128F5E99A}" type="datetimeFigureOut">
              <a:rPr lang="id-ID" smtClean="0"/>
              <a:t>13/02/2017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BC2E81C-6442-4813-AE26-676FBB8338F5}" type="slidenum">
              <a:rPr lang="id-ID" smtClean="0"/>
              <a:t>‹#›</a:t>
            </a:fld>
            <a:endParaRPr lang="id-ID"/>
          </a:p>
        </p:txBody>
      </p:sp>
    </p:spTree>
    <p:extLst>
      <p:ext uri="{BB962C8B-B14F-4D97-AF65-F5344CB8AC3E}">
        <p14:creationId xmlns:p14="http://schemas.microsoft.com/office/powerpoint/2010/main" val="313707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450DB8B9-3AF5-4B3B-A69B-047128F5E99A}" type="datetimeFigureOut">
              <a:rPr lang="id-ID" smtClean="0"/>
              <a:t>13/02/2017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BC2E81C-6442-4813-AE26-676FBB8338F5}" type="slidenum">
              <a:rPr lang="id-ID" smtClean="0"/>
              <a:t>‹#›</a:t>
            </a:fld>
            <a:endParaRPr lang="id-ID"/>
          </a:p>
        </p:txBody>
      </p:sp>
    </p:spTree>
    <p:extLst>
      <p:ext uri="{BB962C8B-B14F-4D97-AF65-F5344CB8AC3E}">
        <p14:creationId xmlns:p14="http://schemas.microsoft.com/office/powerpoint/2010/main" val="1554535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DB8B9-3AF5-4B3B-A69B-047128F5E99A}" type="datetimeFigureOut">
              <a:rPr lang="id-ID" smtClean="0"/>
              <a:t>13/02/2017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BC2E81C-6442-4813-AE26-676FBB8338F5}" type="slidenum">
              <a:rPr lang="id-ID" smtClean="0"/>
              <a:t>‹#›</a:t>
            </a:fld>
            <a:endParaRPr lang="id-ID"/>
          </a:p>
        </p:txBody>
      </p:sp>
    </p:spTree>
    <p:extLst>
      <p:ext uri="{BB962C8B-B14F-4D97-AF65-F5344CB8AC3E}">
        <p14:creationId xmlns:p14="http://schemas.microsoft.com/office/powerpoint/2010/main" val="4273667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450DB8B9-3AF5-4B3B-A69B-047128F5E99A}" type="datetimeFigureOut">
              <a:rPr lang="id-ID" smtClean="0"/>
              <a:t>13/02/2017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BC2E81C-6442-4813-AE26-676FBB8338F5}" type="slidenum">
              <a:rPr lang="id-ID" smtClean="0"/>
              <a:t>‹#›</a:t>
            </a:fld>
            <a:endParaRPr lang="id-ID"/>
          </a:p>
        </p:txBody>
      </p:sp>
    </p:spTree>
    <p:extLst>
      <p:ext uri="{BB962C8B-B14F-4D97-AF65-F5344CB8AC3E}">
        <p14:creationId xmlns:p14="http://schemas.microsoft.com/office/powerpoint/2010/main" val="1195021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450DB8B9-3AF5-4B3B-A69B-047128F5E99A}" type="datetimeFigureOut">
              <a:rPr lang="id-ID" smtClean="0"/>
              <a:t>13/02/2017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EBC2E81C-6442-4813-AE26-676FBB8338F5}" type="slidenum">
              <a:rPr lang="id-ID" smtClean="0"/>
              <a:t>‹#›</a:t>
            </a:fld>
            <a:endParaRPr lang="id-ID"/>
          </a:p>
        </p:txBody>
      </p:sp>
    </p:spTree>
    <p:extLst>
      <p:ext uri="{BB962C8B-B14F-4D97-AF65-F5344CB8AC3E}">
        <p14:creationId xmlns:p14="http://schemas.microsoft.com/office/powerpoint/2010/main" val="1649708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450DB8B9-3AF5-4B3B-A69B-047128F5E99A}" type="datetimeFigureOut">
              <a:rPr lang="id-ID" smtClean="0"/>
              <a:t>13/02/2017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EBC2E81C-6442-4813-AE26-676FBB8338F5}" type="slidenum">
              <a:rPr lang="id-ID" smtClean="0"/>
              <a:t>‹#›</a:t>
            </a:fld>
            <a:endParaRPr lang="id-ID"/>
          </a:p>
        </p:txBody>
      </p:sp>
    </p:spTree>
    <p:extLst>
      <p:ext uri="{BB962C8B-B14F-4D97-AF65-F5344CB8AC3E}">
        <p14:creationId xmlns:p14="http://schemas.microsoft.com/office/powerpoint/2010/main" val="916026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DB8B9-3AF5-4B3B-A69B-047128F5E99A}" type="datetimeFigureOut">
              <a:rPr lang="id-ID" smtClean="0"/>
              <a:t>13/02/2017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EBC2E81C-6442-4813-AE26-676FBB8338F5}" type="slidenum">
              <a:rPr lang="id-ID" smtClean="0"/>
              <a:t>‹#›</a:t>
            </a:fld>
            <a:endParaRPr lang="id-ID"/>
          </a:p>
        </p:txBody>
      </p:sp>
    </p:spTree>
    <p:extLst>
      <p:ext uri="{BB962C8B-B14F-4D97-AF65-F5344CB8AC3E}">
        <p14:creationId xmlns:p14="http://schemas.microsoft.com/office/powerpoint/2010/main" val="896970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DB8B9-3AF5-4B3B-A69B-047128F5E99A}" type="datetimeFigureOut">
              <a:rPr lang="id-ID" smtClean="0"/>
              <a:t>13/02/2017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BC2E81C-6442-4813-AE26-676FBB8338F5}" type="slidenum">
              <a:rPr lang="id-ID" smtClean="0"/>
              <a:t>‹#›</a:t>
            </a:fld>
            <a:endParaRPr lang="id-ID"/>
          </a:p>
        </p:txBody>
      </p:sp>
    </p:spTree>
    <p:extLst>
      <p:ext uri="{BB962C8B-B14F-4D97-AF65-F5344CB8AC3E}">
        <p14:creationId xmlns:p14="http://schemas.microsoft.com/office/powerpoint/2010/main" val="2109922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DB8B9-3AF5-4B3B-A69B-047128F5E99A}" type="datetimeFigureOut">
              <a:rPr lang="id-ID" smtClean="0"/>
              <a:t>13/02/2017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BC2E81C-6442-4813-AE26-676FBB8338F5}" type="slidenum">
              <a:rPr lang="id-ID" smtClean="0"/>
              <a:t>‹#›</a:t>
            </a:fld>
            <a:endParaRPr lang="id-ID"/>
          </a:p>
        </p:txBody>
      </p:sp>
    </p:spTree>
    <p:extLst>
      <p:ext uri="{BB962C8B-B14F-4D97-AF65-F5344CB8AC3E}">
        <p14:creationId xmlns:p14="http://schemas.microsoft.com/office/powerpoint/2010/main" val="3724792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0DB8B9-3AF5-4B3B-A69B-047128F5E99A}" type="datetimeFigureOut">
              <a:rPr lang="id-ID" smtClean="0"/>
              <a:t>13/02/2017</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C2E81C-6442-4813-AE26-676FBB8338F5}" type="slidenum">
              <a:rPr lang="id-ID" smtClean="0"/>
              <a:t>‹#›</a:t>
            </a:fld>
            <a:endParaRPr lang="id-ID"/>
          </a:p>
        </p:txBody>
      </p:sp>
    </p:spTree>
    <p:extLst>
      <p:ext uri="{BB962C8B-B14F-4D97-AF65-F5344CB8AC3E}">
        <p14:creationId xmlns:p14="http://schemas.microsoft.com/office/powerpoint/2010/main" val="2896672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g"/><Relationship Id="rId1" Type="http://schemas.openxmlformats.org/officeDocument/2006/relationships/slideLayout" Target="../slideLayouts/slideLayout1.xml"/><Relationship Id="rId5" Type="http://schemas.openxmlformats.org/officeDocument/2006/relationships/image" Target="../media/image60.jpg"/><Relationship Id="rId4" Type="http://schemas.openxmlformats.org/officeDocument/2006/relationships/image" Target="../media/image5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g"/><Relationship Id="rId1" Type="http://schemas.openxmlformats.org/officeDocument/2006/relationships/slideLayout" Target="../slideLayouts/slideLayout1.xml"/><Relationship Id="rId4" Type="http://schemas.openxmlformats.org/officeDocument/2006/relationships/image" Target="../media/image80.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image" Target="../media/image8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1.xml"/><Relationship Id="rId6" Type="http://schemas.openxmlformats.org/officeDocument/2006/relationships/image" Target="../media/image99.jpg"/><Relationship Id="rId5" Type="http://schemas.openxmlformats.org/officeDocument/2006/relationships/image" Target="../media/image98.png"/><Relationship Id="rId4" Type="http://schemas.openxmlformats.org/officeDocument/2006/relationships/image" Target="../media/image9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939094" y="299542"/>
            <a:ext cx="76894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r>
              <a:rPr lang="en-US" sz="3200" b="1" dirty="0" smtClean="0">
                <a:solidFill>
                  <a:schemeClr val="bg1"/>
                </a:solidFill>
              </a:rPr>
              <a:t>SMK MUHAMMADIYAH 5 JEMBER</a:t>
            </a:r>
            <a:endParaRPr lang="id-ID" sz="3200" b="1" dirty="0">
              <a:solidFill>
                <a:schemeClr val="bg1"/>
              </a:solidFill>
            </a:endParaRPr>
          </a:p>
        </p:txBody>
      </p:sp>
      <p:sp>
        <p:nvSpPr>
          <p:cNvPr id="6" name="Rectangle 5"/>
          <p:cNvSpPr>
            <a:spLocks noChangeArrowheads="1"/>
          </p:cNvSpPr>
          <p:nvPr/>
        </p:nvSpPr>
        <p:spPr bwMode="auto">
          <a:xfrm>
            <a:off x="1822042" y="1055152"/>
            <a:ext cx="812878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ctr" eaLnBrk="1" hangingPunct="1"/>
            <a:r>
              <a:rPr lang="en-US" sz="2000" dirty="0" smtClean="0">
                <a:solidFill>
                  <a:schemeClr val="bg1"/>
                </a:solidFill>
              </a:rPr>
              <a:t>DKK1. MERAKIT PERSONAL KOMPUTER</a:t>
            </a:r>
          </a:p>
          <a:p>
            <a:pPr algn="ctr" eaLnBrk="1" hangingPunct="1"/>
            <a:r>
              <a:rPr lang="en-US" sz="2000" dirty="0" smtClean="0">
                <a:solidFill>
                  <a:schemeClr val="bg1"/>
                </a:solidFill>
              </a:rPr>
              <a:t>KK2. MENERAPKAN FUNGSI PERIPHERAL DAN INSTALASI PC</a:t>
            </a:r>
            <a:endParaRPr lang="id-ID" sz="2000" dirty="0">
              <a:solidFill>
                <a:schemeClr val="bg1"/>
              </a:solidFill>
            </a:endParaRPr>
          </a:p>
        </p:txBody>
      </p:sp>
      <p:sp>
        <p:nvSpPr>
          <p:cNvPr id="8" name="Rectangle 7"/>
          <p:cNvSpPr>
            <a:spLocks noChangeArrowheads="1"/>
          </p:cNvSpPr>
          <p:nvPr/>
        </p:nvSpPr>
        <p:spPr bwMode="auto">
          <a:xfrm>
            <a:off x="3681691" y="5041516"/>
            <a:ext cx="434620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ctr" eaLnBrk="1" hangingPunct="1"/>
            <a:r>
              <a:rPr lang="en-US" sz="2000" dirty="0" err="1" smtClean="0">
                <a:solidFill>
                  <a:schemeClr val="bg1"/>
                </a:solidFill>
              </a:rPr>
              <a:t>Oleh</a:t>
            </a:r>
            <a:r>
              <a:rPr lang="en-US" sz="2000" dirty="0" smtClean="0">
                <a:solidFill>
                  <a:schemeClr val="bg1"/>
                </a:solidFill>
              </a:rPr>
              <a:t> :</a:t>
            </a:r>
          </a:p>
          <a:p>
            <a:pPr algn="ctr" eaLnBrk="1" hangingPunct="1"/>
            <a:endParaRPr lang="en-US" sz="2000" dirty="0" smtClean="0">
              <a:solidFill>
                <a:schemeClr val="bg1"/>
              </a:solidFill>
            </a:endParaRPr>
          </a:p>
          <a:p>
            <a:pPr eaLnBrk="1" hangingPunct="1"/>
            <a:r>
              <a:rPr lang="en-US" sz="2000" dirty="0" smtClean="0">
                <a:solidFill>
                  <a:schemeClr val="bg1"/>
                </a:solidFill>
              </a:rPr>
              <a:t>Rama Dwi Septiandi, </a:t>
            </a:r>
            <a:r>
              <a:rPr lang="en-US" sz="2000" dirty="0" err="1" smtClean="0">
                <a:solidFill>
                  <a:schemeClr val="bg1"/>
                </a:solidFill>
              </a:rPr>
              <a:t>A.Md</a:t>
            </a:r>
            <a:r>
              <a:rPr lang="en-US" sz="2000" dirty="0" smtClean="0">
                <a:solidFill>
                  <a:schemeClr val="bg1"/>
                </a:solidFill>
              </a:rPr>
              <a:t>. </a:t>
            </a:r>
            <a:r>
              <a:rPr lang="en-US" sz="2000" dirty="0" err="1" smtClean="0">
                <a:solidFill>
                  <a:schemeClr val="bg1"/>
                </a:solidFill>
              </a:rPr>
              <a:t>Kom</a:t>
            </a:r>
            <a:endParaRPr lang="id-ID" sz="2000" dirty="0">
              <a:solidFill>
                <a:schemeClr val="bg1"/>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9225" y="2401775"/>
            <a:ext cx="2018887" cy="2179457"/>
          </a:xfrm>
          <a:prstGeom prst="rect">
            <a:avLst/>
          </a:prstGeom>
        </p:spPr>
      </p:pic>
    </p:spTree>
    <p:extLst>
      <p:ext uri="{BB962C8B-B14F-4D97-AF65-F5344CB8AC3E}">
        <p14:creationId xmlns:p14="http://schemas.microsoft.com/office/powerpoint/2010/main" val="1197135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489782" y="440710"/>
            <a:ext cx="23342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fontAlgn="base">
              <a:spcBef>
                <a:spcPct val="0"/>
              </a:spcBef>
              <a:spcAft>
                <a:spcPct val="0"/>
              </a:spcAft>
            </a:pPr>
            <a:r>
              <a:rPr lang="en-US" sz="3600" b="1" dirty="0" smtClean="0">
                <a:solidFill>
                  <a:schemeClr val="bg1"/>
                </a:solidFill>
              </a:rPr>
              <a:t>Scanner</a:t>
            </a:r>
          </a:p>
        </p:txBody>
      </p:sp>
      <p:sp>
        <p:nvSpPr>
          <p:cNvPr id="8" name="Text Box 6"/>
          <p:cNvSpPr txBox="1">
            <a:spLocks noChangeArrowheads="1"/>
          </p:cNvSpPr>
          <p:nvPr/>
        </p:nvSpPr>
        <p:spPr bwMode="auto">
          <a:xfrm>
            <a:off x="503229" y="1348519"/>
            <a:ext cx="1108813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just" eaLnBrk="0" fontAlgn="base" hangingPunct="0">
              <a:spcBef>
                <a:spcPct val="50000"/>
              </a:spcBef>
              <a:spcAft>
                <a:spcPct val="0"/>
              </a:spcAft>
            </a:pPr>
            <a:r>
              <a:rPr lang="en-US" sz="2800" dirty="0" err="1" smtClean="0">
                <a:solidFill>
                  <a:srgbClr val="FFFFFF"/>
                </a:solidFill>
              </a:rPr>
              <a:t>Berfungsi</a:t>
            </a:r>
            <a:r>
              <a:rPr lang="en-US" sz="2800" dirty="0" smtClean="0">
                <a:solidFill>
                  <a:srgbClr val="FFFFFF"/>
                </a:solidFill>
              </a:rPr>
              <a:t> </a:t>
            </a:r>
            <a:r>
              <a:rPr lang="en-US" sz="2800" dirty="0" err="1">
                <a:solidFill>
                  <a:srgbClr val="FFFFFF"/>
                </a:solidFill>
              </a:rPr>
              <a:t>untuk</a:t>
            </a:r>
            <a:r>
              <a:rPr lang="en-US" sz="2800" dirty="0">
                <a:solidFill>
                  <a:srgbClr val="FFFFFF"/>
                </a:solidFill>
              </a:rPr>
              <a:t> </a:t>
            </a:r>
            <a:r>
              <a:rPr lang="en-US" sz="2800" dirty="0" err="1">
                <a:solidFill>
                  <a:srgbClr val="FFFFFF"/>
                </a:solidFill>
              </a:rPr>
              <a:t>memasukkan</a:t>
            </a:r>
            <a:r>
              <a:rPr lang="en-US" sz="2800" dirty="0">
                <a:solidFill>
                  <a:srgbClr val="FFFFFF"/>
                </a:solidFill>
              </a:rPr>
              <a:t> data </a:t>
            </a:r>
            <a:r>
              <a:rPr lang="en-US" sz="2800" dirty="0" err="1">
                <a:solidFill>
                  <a:srgbClr val="FFFFFF"/>
                </a:solidFill>
              </a:rPr>
              <a:t>gambar</a:t>
            </a:r>
            <a:r>
              <a:rPr lang="en-US" sz="2800" dirty="0">
                <a:solidFill>
                  <a:srgbClr val="FFFFFF"/>
                </a:solidFill>
              </a:rPr>
              <a:t> </a:t>
            </a:r>
            <a:r>
              <a:rPr lang="en-US" sz="2800" dirty="0" err="1">
                <a:solidFill>
                  <a:srgbClr val="FFFFFF"/>
                </a:solidFill>
              </a:rPr>
              <a:t>ke</a:t>
            </a:r>
            <a:r>
              <a:rPr lang="en-US" sz="2800" dirty="0">
                <a:solidFill>
                  <a:srgbClr val="FFFFFF"/>
                </a:solidFill>
              </a:rPr>
              <a:t> </a:t>
            </a:r>
            <a:r>
              <a:rPr lang="en-US" sz="2800" dirty="0" err="1">
                <a:solidFill>
                  <a:srgbClr val="FFFFFF"/>
                </a:solidFill>
              </a:rPr>
              <a:t>dalam</a:t>
            </a:r>
            <a:r>
              <a:rPr lang="en-US" sz="2800" dirty="0">
                <a:solidFill>
                  <a:srgbClr val="FFFFFF"/>
                </a:solidFill>
              </a:rPr>
              <a:t> </a:t>
            </a:r>
            <a:r>
              <a:rPr lang="en-US" sz="2800" dirty="0" err="1">
                <a:solidFill>
                  <a:srgbClr val="FFFFFF"/>
                </a:solidFill>
              </a:rPr>
              <a:t>komputer</a:t>
            </a:r>
            <a:r>
              <a:rPr lang="en-US" sz="2800" dirty="0">
                <a:solidFill>
                  <a:srgbClr val="FFFFFF"/>
                </a:solidFill>
              </a:rPr>
              <a:t> </a:t>
            </a:r>
            <a:r>
              <a:rPr lang="en-US" sz="2800" dirty="0" err="1">
                <a:solidFill>
                  <a:srgbClr val="FFFFFF"/>
                </a:solidFill>
              </a:rPr>
              <a:t>dan</a:t>
            </a:r>
            <a:r>
              <a:rPr lang="en-US" sz="2800" dirty="0">
                <a:solidFill>
                  <a:srgbClr val="FFFFFF"/>
                </a:solidFill>
              </a:rPr>
              <a:t> </a:t>
            </a:r>
            <a:r>
              <a:rPr lang="en-US" sz="2800" dirty="0" err="1">
                <a:solidFill>
                  <a:srgbClr val="FFFFFF"/>
                </a:solidFill>
              </a:rPr>
              <a:t>memiliki</a:t>
            </a:r>
            <a:r>
              <a:rPr lang="en-US" sz="2800" dirty="0">
                <a:solidFill>
                  <a:srgbClr val="FFFFFF"/>
                </a:solidFill>
              </a:rPr>
              <a:t> </a:t>
            </a:r>
            <a:r>
              <a:rPr lang="en-US" sz="2800" dirty="0" err="1">
                <a:solidFill>
                  <a:srgbClr val="FFFFFF"/>
                </a:solidFill>
              </a:rPr>
              <a:t>prinsip</a:t>
            </a:r>
            <a:r>
              <a:rPr lang="en-US" sz="2800" dirty="0">
                <a:solidFill>
                  <a:srgbClr val="FFFFFF"/>
                </a:solidFill>
              </a:rPr>
              <a:t> </a:t>
            </a:r>
            <a:r>
              <a:rPr lang="en-US" sz="2800" dirty="0" err="1">
                <a:solidFill>
                  <a:srgbClr val="FFFFFF"/>
                </a:solidFill>
              </a:rPr>
              <a:t>kerja</a:t>
            </a:r>
            <a:r>
              <a:rPr lang="en-US" sz="2800" dirty="0">
                <a:solidFill>
                  <a:srgbClr val="FFFFFF"/>
                </a:solidFill>
              </a:rPr>
              <a:t> yang </a:t>
            </a:r>
            <a:r>
              <a:rPr lang="en-US" sz="2800" dirty="0" err="1">
                <a:solidFill>
                  <a:srgbClr val="FFFFFF"/>
                </a:solidFill>
              </a:rPr>
              <a:t>sama</a:t>
            </a:r>
            <a:r>
              <a:rPr lang="en-US" sz="2800" dirty="0">
                <a:solidFill>
                  <a:srgbClr val="FFFFFF"/>
                </a:solidFill>
              </a:rPr>
              <a:t> </a:t>
            </a:r>
            <a:r>
              <a:rPr lang="en-US" sz="2800" dirty="0" err="1">
                <a:solidFill>
                  <a:srgbClr val="FFFFFF"/>
                </a:solidFill>
              </a:rPr>
              <a:t>dengan</a:t>
            </a:r>
            <a:r>
              <a:rPr lang="en-US" sz="2800" dirty="0">
                <a:solidFill>
                  <a:srgbClr val="FFFFFF"/>
                </a:solidFill>
              </a:rPr>
              <a:t> </a:t>
            </a:r>
            <a:r>
              <a:rPr lang="en-US" sz="2800" dirty="0" err="1">
                <a:solidFill>
                  <a:srgbClr val="FFFFFF"/>
                </a:solidFill>
              </a:rPr>
              <a:t>mesin</a:t>
            </a:r>
            <a:r>
              <a:rPr lang="en-US" sz="2800" dirty="0">
                <a:solidFill>
                  <a:srgbClr val="FFFFFF"/>
                </a:solidFill>
              </a:rPr>
              <a:t> photo </a:t>
            </a:r>
            <a:r>
              <a:rPr lang="en-US" sz="2800" dirty="0" smtClean="0">
                <a:solidFill>
                  <a:srgbClr val="FFFFFF"/>
                </a:solidFill>
              </a:rPr>
              <a:t>copy.</a:t>
            </a:r>
            <a:endParaRPr lang="en-US" sz="2800" dirty="0">
              <a:solidFill>
                <a:srgbClr val="FFFFFF"/>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6394" y="3138486"/>
            <a:ext cx="3661805" cy="2742819"/>
          </a:xfrm>
          <a:prstGeom prst="rect">
            <a:avLst/>
          </a:prstGeom>
        </p:spPr>
      </p:pic>
      <p:sp>
        <p:nvSpPr>
          <p:cNvPr id="6" name="Rectangle 5"/>
          <p:cNvSpPr/>
          <p:nvPr/>
        </p:nvSpPr>
        <p:spPr>
          <a:xfrm>
            <a:off x="5483680" y="6113076"/>
            <a:ext cx="1127232" cy="369332"/>
          </a:xfrm>
          <a:prstGeom prst="rect">
            <a:avLst/>
          </a:prstGeom>
        </p:spPr>
        <p:txBody>
          <a:bodyPr wrap="none">
            <a:spAutoFit/>
          </a:bodyPr>
          <a:lstStyle/>
          <a:p>
            <a:r>
              <a:rPr lang="en-US" dirty="0" smtClean="0">
                <a:solidFill>
                  <a:schemeClr val="bg1"/>
                </a:solidFill>
                <a:latin typeface="Verdana" pitchFamily="34" charset="0"/>
                <a:ea typeface="Verdana" pitchFamily="34" charset="0"/>
                <a:cs typeface="Verdana" pitchFamily="34" charset="0"/>
              </a:rPr>
              <a:t>Scanner</a:t>
            </a:r>
            <a:endParaRPr lang="en-US" dirty="0"/>
          </a:p>
        </p:txBody>
      </p:sp>
    </p:spTree>
    <p:extLst>
      <p:ext uri="{BB962C8B-B14F-4D97-AF65-F5344CB8AC3E}">
        <p14:creationId xmlns:p14="http://schemas.microsoft.com/office/powerpoint/2010/main" val="2232260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516872" y="399234"/>
            <a:ext cx="65617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fontAlgn="base">
              <a:spcBef>
                <a:spcPct val="0"/>
              </a:spcBef>
              <a:spcAft>
                <a:spcPct val="0"/>
              </a:spcAft>
            </a:pPr>
            <a:r>
              <a:rPr lang="en-US" sz="3600" b="1" dirty="0" smtClean="0">
                <a:solidFill>
                  <a:schemeClr val="bg1"/>
                </a:solidFill>
              </a:rPr>
              <a:t>Game Pad </a:t>
            </a:r>
            <a:r>
              <a:rPr lang="en-US" sz="3600" b="1" dirty="0" err="1" smtClean="0">
                <a:solidFill>
                  <a:schemeClr val="bg1"/>
                </a:solidFill>
              </a:rPr>
              <a:t>dan</a:t>
            </a:r>
            <a:r>
              <a:rPr lang="en-US" sz="3600" b="1" dirty="0" smtClean="0">
                <a:solidFill>
                  <a:schemeClr val="bg1"/>
                </a:solidFill>
              </a:rPr>
              <a:t> Joy Stick</a:t>
            </a:r>
          </a:p>
        </p:txBody>
      </p:sp>
      <p:sp>
        <p:nvSpPr>
          <p:cNvPr id="11" name="Text Box 8"/>
          <p:cNvSpPr txBox="1">
            <a:spLocks noChangeArrowheads="1"/>
          </p:cNvSpPr>
          <p:nvPr/>
        </p:nvSpPr>
        <p:spPr bwMode="auto">
          <a:xfrm>
            <a:off x="503424" y="1313185"/>
            <a:ext cx="1114698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just" eaLnBrk="0" fontAlgn="base" hangingPunct="0">
              <a:spcBef>
                <a:spcPct val="50000"/>
              </a:spcBef>
              <a:spcAft>
                <a:spcPct val="0"/>
              </a:spcAft>
            </a:pPr>
            <a:r>
              <a:rPr lang="en-US" sz="2800" dirty="0" err="1" smtClean="0">
                <a:solidFill>
                  <a:srgbClr val="FFFFFF"/>
                </a:solidFill>
              </a:rPr>
              <a:t>Berfungsi</a:t>
            </a:r>
            <a:r>
              <a:rPr lang="en-US" sz="2800" dirty="0" smtClean="0">
                <a:solidFill>
                  <a:srgbClr val="FFFFFF"/>
                </a:solidFill>
              </a:rPr>
              <a:t> </a:t>
            </a:r>
            <a:r>
              <a:rPr lang="en-US" sz="2800" dirty="0" err="1" smtClean="0">
                <a:solidFill>
                  <a:srgbClr val="FFFFFF"/>
                </a:solidFill>
              </a:rPr>
              <a:t>memudahkan</a:t>
            </a:r>
            <a:r>
              <a:rPr lang="en-US" sz="2800" dirty="0" smtClean="0">
                <a:solidFill>
                  <a:srgbClr val="FFFFFF"/>
                </a:solidFill>
              </a:rPr>
              <a:t> </a:t>
            </a:r>
            <a:r>
              <a:rPr lang="en-US" sz="2800" dirty="0" err="1" smtClean="0">
                <a:solidFill>
                  <a:srgbClr val="FFFFFF"/>
                </a:solidFill>
              </a:rPr>
              <a:t>pemain</a:t>
            </a:r>
            <a:r>
              <a:rPr lang="en-US" sz="2800" dirty="0" smtClean="0">
                <a:solidFill>
                  <a:srgbClr val="FFFFFF"/>
                </a:solidFill>
              </a:rPr>
              <a:t> game </a:t>
            </a:r>
            <a:r>
              <a:rPr lang="en-US" sz="2800" dirty="0" err="1" smtClean="0">
                <a:solidFill>
                  <a:srgbClr val="FFFFFF"/>
                </a:solidFill>
              </a:rPr>
              <a:t>untuk</a:t>
            </a:r>
            <a:r>
              <a:rPr lang="en-US" sz="2800" dirty="0" smtClean="0">
                <a:solidFill>
                  <a:srgbClr val="FFFFFF"/>
                </a:solidFill>
              </a:rPr>
              <a:t> </a:t>
            </a:r>
            <a:r>
              <a:rPr lang="en-US" sz="2800" dirty="0" err="1">
                <a:solidFill>
                  <a:srgbClr val="FFFFFF"/>
                </a:solidFill>
              </a:rPr>
              <a:t>melakukan</a:t>
            </a:r>
            <a:r>
              <a:rPr lang="en-US" sz="2800" dirty="0">
                <a:solidFill>
                  <a:srgbClr val="FFFFFF"/>
                </a:solidFill>
              </a:rPr>
              <a:t> </a:t>
            </a:r>
            <a:r>
              <a:rPr lang="en-US" sz="2800" dirty="0" err="1">
                <a:solidFill>
                  <a:srgbClr val="FFFFFF"/>
                </a:solidFill>
              </a:rPr>
              <a:t>manuver-manuver</a:t>
            </a:r>
            <a:r>
              <a:rPr lang="en-US" sz="2800" dirty="0">
                <a:solidFill>
                  <a:srgbClr val="FFFFFF"/>
                </a:solidFill>
              </a:rPr>
              <a:t> yang </a:t>
            </a:r>
            <a:r>
              <a:rPr lang="en-US" sz="2800" dirty="0" err="1">
                <a:solidFill>
                  <a:srgbClr val="FFFFFF"/>
                </a:solidFill>
              </a:rPr>
              <a:t>sulit</a:t>
            </a:r>
            <a:r>
              <a:rPr lang="en-US" sz="2800" dirty="0">
                <a:solidFill>
                  <a:srgbClr val="FFFFFF"/>
                </a:solidFill>
              </a:rPr>
              <a:t> </a:t>
            </a:r>
            <a:r>
              <a:rPr lang="en-US" sz="2800" dirty="0" err="1">
                <a:solidFill>
                  <a:srgbClr val="FFFFFF"/>
                </a:solidFill>
              </a:rPr>
              <a:t>dilakukan</a:t>
            </a:r>
            <a:r>
              <a:rPr lang="en-US" sz="2800" dirty="0">
                <a:solidFill>
                  <a:srgbClr val="FFFFFF"/>
                </a:solidFill>
              </a:rPr>
              <a:t> </a:t>
            </a:r>
            <a:r>
              <a:rPr lang="en-US" sz="2800" dirty="0" err="1">
                <a:solidFill>
                  <a:srgbClr val="FFFFFF"/>
                </a:solidFill>
              </a:rPr>
              <a:t>oleh</a:t>
            </a:r>
            <a:r>
              <a:rPr lang="en-US" sz="2800" dirty="0">
                <a:solidFill>
                  <a:srgbClr val="FFFFFF"/>
                </a:solidFill>
              </a:rPr>
              <a:t> </a:t>
            </a:r>
            <a:r>
              <a:rPr lang="en-US" sz="2800" dirty="0" err="1">
                <a:solidFill>
                  <a:srgbClr val="FFFFFF"/>
                </a:solidFill>
              </a:rPr>
              <a:t>penggunaan</a:t>
            </a:r>
            <a:r>
              <a:rPr lang="en-US" sz="2800" dirty="0">
                <a:solidFill>
                  <a:srgbClr val="FFFFFF"/>
                </a:solidFill>
              </a:rPr>
              <a:t> keyboard </a:t>
            </a:r>
            <a:r>
              <a:rPr lang="en-US" sz="2800" dirty="0" err="1">
                <a:solidFill>
                  <a:srgbClr val="FFFFFF"/>
                </a:solidFill>
              </a:rPr>
              <a:t>dan</a:t>
            </a:r>
            <a:r>
              <a:rPr lang="en-US" sz="2800" dirty="0">
                <a:solidFill>
                  <a:srgbClr val="FFFFFF"/>
                </a:solidFill>
              </a:rPr>
              <a:t> mouse.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8016" y="3752756"/>
            <a:ext cx="3538902" cy="200024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5189" y="3489294"/>
            <a:ext cx="2023751" cy="2527171"/>
          </a:xfrm>
          <a:prstGeom prst="rect">
            <a:avLst/>
          </a:prstGeom>
        </p:spPr>
      </p:pic>
      <p:sp>
        <p:nvSpPr>
          <p:cNvPr id="6" name="Rectangle 5"/>
          <p:cNvSpPr/>
          <p:nvPr/>
        </p:nvSpPr>
        <p:spPr>
          <a:xfrm>
            <a:off x="2546983" y="6021614"/>
            <a:ext cx="1660968" cy="369332"/>
          </a:xfrm>
          <a:prstGeom prst="rect">
            <a:avLst/>
          </a:prstGeom>
        </p:spPr>
        <p:txBody>
          <a:bodyPr wrap="none">
            <a:spAutoFit/>
          </a:bodyPr>
          <a:lstStyle/>
          <a:p>
            <a:r>
              <a:rPr lang="en-US" dirty="0" smtClean="0">
                <a:solidFill>
                  <a:schemeClr val="bg1"/>
                </a:solidFill>
                <a:latin typeface="Verdana" pitchFamily="34" charset="0"/>
                <a:ea typeface="Verdana" pitchFamily="34" charset="0"/>
                <a:cs typeface="Verdana" pitchFamily="34" charset="0"/>
              </a:rPr>
              <a:t>Joystick USB</a:t>
            </a:r>
            <a:endParaRPr lang="en-US" dirty="0"/>
          </a:p>
        </p:txBody>
      </p:sp>
      <p:sp>
        <p:nvSpPr>
          <p:cNvPr id="7" name="Rectangle 6"/>
          <p:cNvSpPr/>
          <p:nvPr/>
        </p:nvSpPr>
        <p:spPr>
          <a:xfrm>
            <a:off x="8416044" y="6122040"/>
            <a:ext cx="1362040" cy="369332"/>
          </a:xfrm>
          <a:prstGeom prst="rect">
            <a:avLst/>
          </a:prstGeom>
        </p:spPr>
        <p:txBody>
          <a:bodyPr wrap="none">
            <a:spAutoFit/>
          </a:bodyPr>
          <a:lstStyle/>
          <a:p>
            <a:r>
              <a:rPr lang="en-US" dirty="0" smtClean="0">
                <a:solidFill>
                  <a:schemeClr val="bg1"/>
                </a:solidFill>
                <a:latin typeface="Verdana" pitchFamily="34" charset="0"/>
                <a:ea typeface="Verdana" pitchFamily="34" charset="0"/>
                <a:cs typeface="Verdana" pitchFamily="34" charset="0"/>
              </a:rPr>
              <a:t>Game Pad</a:t>
            </a:r>
            <a:endParaRPr lang="en-US" dirty="0"/>
          </a:p>
        </p:txBody>
      </p:sp>
    </p:spTree>
    <p:extLst>
      <p:ext uri="{BB962C8B-B14F-4D97-AF65-F5344CB8AC3E}">
        <p14:creationId xmlns:p14="http://schemas.microsoft.com/office/powerpoint/2010/main" val="2010437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556821" y="471079"/>
            <a:ext cx="30101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fontAlgn="base">
              <a:spcBef>
                <a:spcPct val="0"/>
              </a:spcBef>
              <a:spcAft>
                <a:spcPct val="0"/>
              </a:spcAft>
            </a:pPr>
            <a:r>
              <a:rPr lang="en-US" sz="3600" b="1" dirty="0" smtClean="0">
                <a:solidFill>
                  <a:schemeClr val="bg1"/>
                </a:solidFill>
              </a:rPr>
              <a:t>Web Cam</a:t>
            </a:r>
          </a:p>
        </p:txBody>
      </p:sp>
      <p:sp>
        <p:nvSpPr>
          <p:cNvPr id="11" name="Text Box 8"/>
          <p:cNvSpPr txBox="1">
            <a:spLocks noChangeArrowheads="1"/>
          </p:cNvSpPr>
          <p:nvPr/>
        </p:nvSpPr>
        <p:spPr bwMode="auto">
          <a:xfrm>
            <a:off x="556821" y="1320231"/>
            <a:ext cx="1107488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just" eaLnBrk="0" fontAlgn="base" hangingPunct="0">
              <a:spcBef>
                <a:spcPct val="50000"/>
              </a:spcBef>
              <a:spcAft>
                <a:spcPct val="0"/>
              </a:spcAft>
            </a:pPr>
            <a:r>
              <a:rPr lang="en-US" dirty="0" err="1" smtClean="0">
                <a:solidFill>
                  <a:schemeClr val="bg1"/>
                </a:solidFill>
              </a:rPr>
              <a:t>Berf</a:t>
            </a:r>
            <a:r>
              <a:rPr lang="id-ID" dirty="0" smtClean="0">
                <a:solidFill>
                  <a:schemeClr val="bg1"/>
                </a:solidFill>
              </a:rPr>
              <a:t>ungsi untuk </a:t>
            </a:r>
            <a:r>
              <a:rPr lang="id-ID" dirty="0">
                <a:solidFill>
                  <a:schemeClr val="bg1"/>
                </a:solidFill>
              </a:rPr>
              <a:t>memudahkan kita dalam mengolah pesan cepat seperti chat melaui video atau bertatap muka melalui video secara </a:t>
            </a:r>
            <a:r>
              <a:rPr lang="id-ID" dirty="0" smtClean="0">
                <a:solidFill>
                  <a:schemeClr val="bg1"/>
                </a:solidFill>
              </a:rPr>
              <a:t>langsung</a:t>
            </a:r>
            <a:r>
              <a:rPr lang="en-US" dirty="0" smtClean="0">
                <a:solidFill>
                  <a:schemeClr val="bg1"/>
                </a:solidFill>
              </a:rPr>
              <a:t> </a:t>
            </a:r>
            <a:r>
              <a:rPr lang="en-US" dirty="0" err="1" smtClean="0">
                <a:solidFill>
                  <a:schemeClr val="bg1"/>
                </a:solidFill>
              </a:rPr>
              <a:t>dan</a:t>
            </a:r>
            <a:r>
              <a:rPr lang="id-ID" dirty="0" smtClean="0">
                <a:solidFill>
                  <a:schemeClr val="bg1"/>
                </a:solidFill>
              </a:rPr>
              <a:t> </a:t>
            </a:r>
            <a:r>
              <a:rPr lang="id-ID" dirty="0">
                <a:solidFill>
                  <a:schemeClr val="bg1"/>
                </a:solidFill>
              </a:rPr>
              <a:t>sebagai alat untuk mentransfer sebuah media secara </a:t>
            </a:r>
            <a:r>
              <a:rPr lang="id-ID" dirty="0" smtClean="0">
                <a:solidFill>
                  <a:schemeClr val="bg1"/>
                </a:solidFill>
              </a:rPr>
              <a:t>langsung</a:t>
            </a:r>
            <a:r>
              <a:rPr lang="en-US" dirty="0" smtClean="0">
                <a:solidFill>
                  <a:schemeClr val="bg1"/>
                </a:solidFill>
              </a:rPr>
              <a:t>.</a:t>
            </a:r>
            <a:r>
              <a:rPr lang="id-ID" dirty="0" smtClean="0">
                <a:solidFill>
                  <a:schemeClr val="bg1"/>
                </a:solidFill>
              </a:rPr>
              <a:t> </a:t>
            </a:r>
            <a:endParaRPr lang="en-US"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7126" y="3176541"/>
            <a:ext cx="3914274" cy="2622564"/>
          </a:xfrm>
          <a:prstGeom prst="rect">
            <a:avLst/>
          </a:prstGeom>
        </p:spPr>
      </p:pic>
      <p:sp>
        <p:nvSpPr>
          <p:cNvPr id="7" name="Rectangle 6"/>
          <p:cNvSpPr/>
          <p:nvPr/>
        </p:nvSpPr>
        <p:spPr>
          <a:xfrm>
            <a:off x="5449727" y="6032393"/>
            <a:ext cx="1289071" cy="369332"/>
          </a:xfrm>
          <a:prstGeom prst="rect">
            <a:avLst/>
          </a:prstGeom>
        </p:spPr>
        <p:txBody>
          <a:bodyPr wrap="none">
            <a:spAutoFit/>
          </a:bodyPr>
          <a:lstStyle/>
          <a:p>
            <a:r>
              <a:rPr lang="en-US" dirty="0" smtClean="0">
                <a:solidFill>
                  <a:schemeClr val="bg1"/>
                </a:solidFill>
                <a:latin typeface="Verdana" pitchFamily="34" charset="0"/>
                <a:ea typeface="Verdana" pitchFamily="34" charset="0"/>
                <a:cs typeface="Verdana" pitchFamily="34" charset="0"/>
              </a:rPr>
              <a:t>Web Cam</a:t>
            </a:r>
            <a:endParaRPr lang="en-US" dirty="0"/>
          </a:p>
        </p:txBody>
      </p:sp>
    </p:spTree>
    <p:extLst>
      <p:ext uri="{BB962C8B-B14F-4D97-AF65-F5344CB8AC3E}">
        <p14:creationId xmlns:p14="http://schemas.microsoft.com/office/powerpoint/2010/main" val="193485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508297" y="618892"/>
            <a:ext cx="4534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r>
              <a:rPr lang="en-US" sz="3600" b="1" dirty="0" smtClean="0">
                <a:solidFill>
                  <a:schemeClr val="bg1"/>
                </a:solidFill>
              </a:rPr>
              <a:t>OUTPUT</a:t>
            </a:r>
            <a:r>
              <a:rPr lang="id-ID" sz="3600" b="1" dirty="0" smtClean="0">
                <a:solidFill>
                  <a:schemeClr val="bg1"/>
                </a:solidFill>
              </a:rPr>
              <a:t> DEVICE</a:t>
            </a:r>
            <a:r>
              <a:rPr lang="en-US" sz="3600" dirty="0" smtClean="0">
                <a:solidFill>
                  <a:schemeClr val="bg1"/>
                </a:solidFill>
              </a:rPr>
              <a:t> </a:t>
            </a:r>
            <a:endParaRPr lang="en-US" sz="3600" dirty="0">
              <a:solidFill>
                <a:schemeClr val="bg1"/>
              </a:solidFill>
            </a:endParaRPr>
          </a:p>
        </p:txBody>
      </p:sp>
      <p:sp>
        <p:nvSpPr>
          <p:cNvPr id="9" name="Rectangle 8"/>
          <p:cNvSpPr>
            <a:spLocks noChangeArrowheads="1"/>
          </p:cNvSpPr>
          <p:nvPr/>
        </p:nvSpPr>
        <p:spPr bwMode="auto">
          <a:xfrm>
            <a:off x="521744" y="1848394"/>
            <a:ext cx="1114114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just"/>
            <a:r>
              <a:rPr lang="id-ID" sz="3200" dirty="0" smtClean="0">
                <a:solidFill>
                  <a:schemeClr val="bg1"/>
                </a:solidFill>
              </a:rPr>
              <a:t>Output device adalah peralatan yang digunakan untuk  melihat hasil pengolahan data atau perintah yang dilakukan oleh </a:t>
            </a:r>
            <a:r>
              <a:rPr lang="en-US" sz="3200" dirty="0">
                <a:solidFill>
                  <a:schemeClr val="bg1"/>
                </a:solidFill>
              </a:rPr>
              <a:t>k</a:t>
            </a:r>
            <a:r>
              <a:rPr lang="id-ID" sz="3200" dirty="0" smtClean="0">
                <a:solidFill>
                  <a:schemeClr val="bg1"/>
                </a:solidFill>
              </a:rPr>
              <a:t>omputer</a:t>
            </a:r>
            <a:r>
              <a:rPr lang="en-US" sz="3200" dirty="0">
                <a:solidFill>
                  <a:schemeClr val="bg1"/>
                </a:solidFill>
              </a:rPr>
              <a:t>.</a:t>
            </a:r>
          </a:p>
        </p:txBody>
      </p:sp>
    </p:spTree>
    <p:extLst>
      <p:ext uri="{BB962C8B-B14F-4D97-AF65-F5344CB8AC3E}">
        <p14:creationId xmlns:p14="http://schemas.microsoft.com/office/powerpoint/2010/main" val="42439770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480321" y="443068"/>
            <a:ext cx="23158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r>
              <a:rPr lang="en-US" sz="3600" b="1" dirty="0" smtClean="0">
                <a:solidFill>
                  <a:schemeClr val="bg1"/>
                </a:solidFill>
              </a:rPr>
              <a:t>Monitor</a:t>
            </a:r>
            <a:endParaRPr lang="en-US" sz="3600" b="1" dirty="0">
              <a:solidFill>
                <a:schemeClr val="bg1"/>
              </a:solidFill>
            </a:endParaRPr>
          </a:p>
        </p:txBody>
      </p:sp>
      <p:sp>
        <p:nvSpPr>
          <p:cNvPr id="10" name="Text Box 7"/>
          <p:cNvSpPr txBox="1">
            <a:spLocks noChangeArrowheads="1"/>
          </p:cNvSpPr>
          <p:nvPr/>
        </p:nvSpPr>
        <p:spPr bwMode="auto">
          <a:xfrm>
            <a:off x="480321" y="1234590"/>
            <a:ext cx="1116834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just">
              <a:spcBef>
                <a:spcPct val="50000"/>
              </a:spcBef>
            </a:pPr>
            <a:r>
              <a:rPr lang="en-US" dirty="0" err="1" smtClean="0">
                <a:solidFill>
                  <a:schemeClr val="bg1"/>
                </a:solidFill>
              </a:rPr>
              <a:t>Berfungsi</a:t>
            </a:r>
            <a:r>
              <a:rPr lang="en-US" dirty="0" smtClean="0">
                <a:solidFill>
                  <a:schemeClr val="bg1"/>
                </a:solidFill>
              </a:rPr>
              <a:t> </a:t>
            </a:r>
            <a:r>
              <a:rPr lang="en-US" dirty="0" err="1">
                <a:solidFill>
                  <a:schemeClr val="bg1"/>
                </a:solidFill>
              </a:rPr>
              <a:t>untuk</a:t>
            </a:r>
            <a:r>
              <a:rPr lang="en-US" dirty="0">
                <a:solidFill>
                  <a:schemeClr val="bg1"/>
                </a:solidFill>
              </a:rPr>
              <a:t> </a:t>
            </a:r>
            <a:r>
              <a:rPr lang="en-US" dirty="0" err="1">
                <a:solidFill>
                  <a:schemeClr val="bg1"/>
                </a:solidFill>
              </a:rPr>
              <a:t>melihat</a:t>
            </a:r>
            <a:r>
              <a:rPr lang="en-US" dirty="0">
                <a:solidFill>
                  <a:schemeClr val="bg1"/>
                </a:solidFill>
              </a:rPr>
              <a:t> </a:t>
            </a:r>
            <a:r>
              <a:rPr lang="en-US" dirty="0" err="1">
                <a:solidFill>
                  <a:schemeClr val="bg1"/>
                </a:solidFill>
              </a:rPr>
              <a:t>hasil</a:t>
            </a:r>
            <a:r>
              <a:rPr lang="en-US" dirty="0">
                <a:solidFill>
                  <a:schemeClr val="bg1"/>
                </a:solidFill>
              </a:rPr>
              <a:t> </a:t>
            </a:r>
            <a:r>
              <a:rPr lang="en-US" dirty="0" err="1">
                <a:solidFill>
                  <a:schemeClr val="bg1"/>
                </a:solidFill>
              </a:rPr>
              <a:t>pengolahan</a:t>
            </a:r>
            <a:r>
              <a:rPr lang="en-US" dirty="0">
                <a:solidFill>
                  <a:schemeClr val="bg1"/>
                </a:solidFill>
              </a:rPr>
              <a:t> data </a:t>
            </a:r>
            <a:r>
              <a:rPr lang="en-US" dirty="0" err="1">
                <a:solidFill>
                  <a:schemeClr val="bg1"/>
                </a:solidFill>
              </a:rPr>
              <a:t>pada</a:t>
            </a:r>
            <a:r>
              <a:rPr lang="en-US" dirty="0">
                <a:solidFill>
                  <a:schemeClr val="bg1"/>
                </a:solidFill>
              </a:rPr>
              <a:t> </a:t>
            </a:r>
            <a:r>
              <a:rPr lang="en-US" dirty="0" err="1">
                <a:solidFill>
                  <a:schemeClr val="bg1"/>
                </a:solidFill>
              </a:rPr>
              <a:t>layar</a:t>
            </a:r>
            <a:r>
              <a:rPr lang="en-US" dirty="0">
                <a:solidFill>
                  <a:schemeClr val="bg1"/>
                </a:solidFill>
              </a:rPr>
              <a:t>, </a:t>
            </a:r>
            <a:r>
              <a:rPr lang="en-US" dirty="0" err="1">
                <a:solidFill>
                  <a:schemeClr val="bg1"/>
                </a:solidFill>
              </a:rPr>
              <a:t>baik</a:t>
            </a:r>
            <a:r>
              <a:rPr lang="en-US" dirty="0">
                <a:solidFill>
                  <a:schemeClr val="bg1"/>
                </a:solidFill>
              </a:rPr>
              <a:t> </a:t>
            </a:r>
            <a:r>
              <a:rPr lang="en-US" dirty="0" err="1">
                <a:solidFill>
                  <a:schemeClr val="bg1"/>
                </a:solidFill>
              </a:rPr>
              <a:t>berupa</a:t>
            </a:r>
            <a:r>
              <a:rPr lang="en-US" dirty="0">
                <a:solidFill>
                  <a:schemeClr val="bg1"/>
                </a:solidFill>
              </a:rPr>
              <a:t> </a:t>
            </a:r>
            <a:r>
              <a:rPr lang="en-US" dirty="0" err="1">
                <a:solidFill>
                  <a:schemeClr val="bg1"/>
                </a:solidFill>
              </a:rPr>
              <a:t>karakter</a:t>
            </a:r>
            <a:r>
              <a:rPr lang="en-US" dirty="0">
                <a:solidFill>
                  <a:schemeClr val="bg1"/>
                </a:solidFill>
              </a:rPr>
              <a:t>, </a:t>
            </a:r>
            <a:r>
              <a:rPr lang="en-US" dirty="0" err="1">
                <a:solidFill>
                  <a:schemeClr val="bg1"/>
                </a:solidFill>
              </a:rPr>
              <a:t>gambar</a:t>
            </a:r>
            <a:r>
              <a:rPr lang="en-US" dirty="0">
                <a:solidFill>
                  <a:schemeClr val="bg1"/>
                </a:solidFill>
              </a:rPr>
              <a:t> </a:t>
            </a:r>
            <a:r>
              <a:rPr lang="en-US" dirty="0" err="1">
                <a:solidFill>
                  <a:schemeClr val="bg1"/>
                </a:solidFill>
              </a:rPr>
              <a:t>maupun</a:t>
            </a:r>
            <a:r>
              <a:rPr lang="en-US" dirty="0">
                <a:solidFill>
                  <a:schemeClr val="bg1"/>
                </a:solidFill>
              </a:rPr>
              <a:t> </a:t>
            </a:r>
            <a:r>
              <a:rPr lang="en-US" dirty="0" err="1">
                <a:solidFill>
                  <a:schemeClr val="bg1"/>
                </a:solidFill>
              </a:rPr>
              <a:t>warna</a:t>
            </a:r>
            <a:r>
              <a:rPr lang="en-US" dirty="0" smtClean="0">
                <a:solidFill>
                  <a:schemeClr val="bg1"/>
                </a:solidFill>
              </a:rPr>
              <a:t>. </a:t>
            </a:r>
            <a:r>
              <a:rPr lang="en-US" dirty="0" err="1" smtClean="0">
                <a:solidFill>
                  <a:schemeClr val="bg1"/>
                </a:solidFill>
              </a:rPr>
              <a:t>Terdapat</a:t>
            </a:r>
            <a:r>
              <a:rPr lang="en-US" dirty="0" smtClean="0">
                <a:solidFill>
                  <a:schemeClr val="bg1"/>
                </a:solidFill>
              </a:rPr>
              <a:t> 3 </a:t>
            </a:r>
            <a:r>
              <a:rPr lang="en-US" dirty="0" err="1" smtClean="0">
                <a:solidFill>
                  <a:schemeClr val="bg1"/>
                </a:solidFill>
              </a:rPr>
              <a:t>jenis</a:t>
            </a:r>
            <a:r>
              <a:rPr lang="en-US" dirty="0" smtClean="0">
                <a:solidFill>
                  <a:schemeClr val="bg1"/>
                </a:solidFill>
              </a:rPr>
              <a:t> monitor </a:t>
            </a:r>
            <a:r>
              <a:rPr lang="en-US" dirty="0" err="1" smtClean="0">
                <a:solidFill>
                  <a:schemeClr val="bg1"/>
                </a:solidFill>
              </a:rPr>
              <a:t>yaitu</a:t>
            </a:r>
            <a:r>
              <a:rPr lang="en-US" dirty="0" smtClean="0">
                <a:solidFill>
                  <a:schemeClr val="bg1"/>
                </a:solidFill>
              </a:rPr>
              <a:t> CRT (Cathode Ray Tube), LCD (Liquid Crystal Display) </a:t>
            </a:r>
            <a:r>
              <a:rPr lang="en-US" dirty="0" err="1" smtClean="0">
                <a:solidFill>
                  <a:schemeClr val="bg1"/>
                </a:solidFill>
              </a:rPr>
              <a:t>dan</a:t>
            </a:r>
            <a:r>
              <a:rPr lang="en-US" dirty="0" smtClean="0">
                <a:solidFill>
                  <a:schemeClr val="bg1"/>
                </a:solidFill>
              </a:rPr>
              <a:t> LED (Light Emitting Diode).</a:t>
            </a:r>
            <a:endParaRPr lang="en-US"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578" y="3255620"/>
            <a:ext cx="2749109" cy="244878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5987" y="3159670"/>
            <a:ext cx="3182179" cy="244878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5232" y="3027920"/>
            <a:ext cx="3039958" cy="2796761"/>
          </a:xfrm>
          <a:prstGeom prst="rect">
            <a:avLst/>
          </a:prstGeom>
        </p:spPr>
      </p:pic>
      <p:sp>
        <p:nvSpPr>
          <p:cNvPr id="11" name="Rectangle 10"/>
          <p:cNvSpPr/>
          <p:nvPr/>
        </p:nvSpPr>
        <p:spPr>
          <a:xfrm>
            <a:off x="1184836" y="6027057"/>
            <a:ext cx="1596591" cy="369332"/>
          </a:xfrm>
          <a:prstGeom prst="rect">
            <a:avLst/>
          </a:prstGeom>
        </p:spPr>
        <p:txBody>
          <a:bodyPr wrap="none">
            <a:spAutoFit/>
          </a:bodyPr>
          <a:lstStyle/>
          <a:p>
            <a:r>
              <a:rPr lang="en-US" dirty="0" smtClean="0">
                <a:solidFill>
                  <a:schemeClr val="bg1"/>
                </a:solidFill>
                <a:latin typeface="Verdana" pitchFamily="34" charset="0"/>
                <a:ea typeface="Verdana" pitchFamily="34" charset="0"/>
                <a:cs typeface="Verdana" pitchFamily="34" charset="0"/>
              </a:rPr>
              <a:t>Monitor CRT</a:t>
            </a:r>
            <a:endParaRPr lang="en-US" dirty="0"/>
          </a:p>
        </p:txBody>
      </p:sp>
      <p:sp>
        <p:nvSpPr>
          <p:cNvPr id="12" name="Rectangle 11"/>
          <p:cNvSpPr/>
          <p:nvPr/>
        </p:nvSpPr>
        <p:spPr>
          <a:xfrm>
            <a:off x="5056915" y="6027057"/>
            <a:ext cx="1604285" cy="369332"/>
          </a:xfrm>
          <a:prstGeom prst="rect">
            <a:avLst/>
          </a:prstGeom>
        </p:spPr>
        <p:txBody>
          <a:bodyPr wrap="none">
            <a:spAutoFit/>
          </a:bodyPr>
          <a:lstStyle/>
          <a:p>
            <a:r>
              <a:rPr lang="en-US" dirty="0" smtClean="0">
                <a:solidFill>
                  <a:schemeClr val="bg1"/>
                </a:solidFill>
                <a:latin typeface="Verdana" pitchFamily="34" charset="0"/>
                <a:ea typeface="Verdana" pitchFamily="34" charset="0"/>
                <a:cs typeface="Verdana" pitchFamily="34" charset="0"/>
              </a:rPr>
              <a:t>Monitor LCD</a:t>
            </a:r>
            <a:endParaRPr lang="en-US" dirty="0"/>
          </a:p>
        </p:txBody>
      </p:sp>
      <p:sp>
        <p:nvSpPr>
          <p:cNvPr id="13" name="Rectangle 12"/>
          <p:cNvSpPr/>
          <p:nvPr/>
        </p:nvSpPr>
        <p:spPr>
          <a:xfrm>
            <a:off x="9161826" y="5842391"/>
            <a:ext cx="1590500" cy="369332"/>
          </a:xfrm>
          <a:prstGeom prst="rect">
            <a:avLst/>
          </a:prstGeom>
        </p:spPr>
        <p:txBody>
          <a:bodyPr wrap="none">
            <a:spAutoFit/>
          </a:bodyPr>
          <a:lstStyle/>
          <a:p>
            <a:r>
              <a:rPr lang="en-US" dirty="0" smtClean="0">
                <a:solidFill>
                  <a:schemeClr val="bg1"/>
                </a:solidFill>
                <a:latin typeface="Verdana" pitchFamily="34" charset="0"/>
                <a:ea typeface="Verdana" pitchFamily="34" charset="0"/>
                <a:cs typeface="Verdana" pitchFamily="34" charset="0"/>
              </a:rPr>
              <a:t>Monitor LED</a:t>
            </a:r>
            <a:endParaRPr lang="en-US" dirty="0"/>
          </a:p>
        </p:txBody>
      </p:sp>
    </p:spTree>
    <p:extLst>
      <p:ext uri="{BB962C8B-B14F-4D97-AF65-F5344CB8AC3E}">
        <p14:creationId xmlns:p14="http://schemas.microsoft.com/office/powerpoint/2010/main" val="20001203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529405" y="531717"/>
            <a:ext cx="2267584"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r>
              <a:rPr lang="en-US" sz="3600" b="1" dirty="0" smtClean="0">
                <a:solidFill>
                  <a:schemeClr val="bg1"/>
                </a:solidFill>
              </a:rPr>
              <a:t>Printer</a:t>
            </a:r>
            <a:endParaRPr lang="en-US" sz="3600" b="1" dirty="0">
              <a:solidFill>
                <a:schemeClr val="bg1"/>
              </a:solidFill>
            </a:endParaRPr>
          </a:p>
        </p:txBody>
      </p:sp>
      <p:sp>
        <p:nvSpPr>
          <p:cNvPr id="10" name="Text Box 7"/>
          <p:cNvSpPr txBox="1">
            <a:spLocks noChangeArrowheads="1"/>
          </p:cNvSpPr>
          <p:nvPr/>
        </p:nvSpPr>
        <p:spPr bwMode="auto">
          <a:xfrm>
            <a:off x="529014" y="1528301"/>
            <a:ext cx="1106657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spcBef>
                <a:spcPct val="50000"/>
              </a:spcBef>
            </a:pPr>
            <a:r>
              <a:rPr lang="en-US" sz="2200" dirty="0" err="1" smtClean="0">
                <a:solidFill>
                  <a:schemeClr val="bg1"/>
                </a:solidFill>
              </a:rPr>
              <a:t>Berfungsi</a:t>
            </a:r>
            <a:r>
              <a:rPr lang="en-US" sz="2200" dirty="0" smtClean="0">
                <a:solidFill>
                  <a:schemeClr val="bg1"/>
                </a:solidFill>
              </a:rPr>
              <a:t> </a:t>
            </a:r>
            <a:r>
              <a:rPr lang="en-US" sz="2200" dirty="0" err="1" smtClean="0">
                <a:solidFill>
                  <a:schemeClr val="bg1"/>
                </a:solidFill>
              </a:rPr>
              <a:t>untuk</a:t>
            </a:r>
            <a:r>
              <a:rPr lang="en-US" sz="2200" dirty="0" smtClean="0">
                <a:solidFill>
                  <a:schemeClr val="bg1"/>
                </a:solidFill>
              </a:rPr>
              <a:t> </a:t>
            </a:r>
            <a:r>
              <a:rPr lang="en-US" sz="2200" dirty="0" err="1" smtClean="0">
                <a:solidFill>
                  <a:schemeClr val="bg1"/>
                </a:solidFill>
              </a:rPr>
              <a:t>mencetak</a:t>
            </a:r>
            <a:r>
              <a:rPr lang="en-US" sz="2200" dirty="0" smtClean="0">
                <a:solidFill>
                  <a:schemeClr val="bg1"/>
                </a:solidFill>
              </a:rPr>
              <a:t> output yang </a:t>
            </a:r>
            <a:r>
              <a:rPr lang="en-US" sz="2200" dirty="0" err="1" smtClean="0">
                <a:solidFill>
                  <a:schemeClr val="bg1"/>
                </a:solidFill>
              </a:rPr>
              <a:t>dikeluarkan</a:t>
            </a:r>
            <a:r>
              <a:rPr lang="en-US" sz="2200" dirty="0" smtClean="0">
                <a:solidFill>
                  <a:schemeClr val="bg1"/>
                </a:solidFill>
              </a:rPr>
              <a:t> </a:t>
            </a:r>
            <a:r>
              <a:rPr lang="en-US" sz="2200" dirty="0" err="1" smtClean="0">
                <a:solidFill>
                  <a:schemeClr val="bg1"/>
                </a:solidFill>
              </a:rPr>
              <a:t>oleh</a:t>
            </a:r>
            <a:r>
              <a:rPr lang="en-US" sz="2200" dirty="0" smtClean="0">
                <a:solidFill>
                  <a:schemeClr val="bg1"/>
                </a:solidFill>
              </a:rPr>
              <a:t> Process Device. </a:t>
            </a:r>
            <a:endParaRPr lang="en-US" sz="2200" dirty="0">
              <a:solidFill>
                <a:schemeClr val="bg1"/>
              </a:solidFill>
            </a:endParaRPr>
          </a:p>
        </p:txBody>
      </p:sp>
      <p:grpSp>
        <p:nvGrpSpPr>
          <p:cNvPr id="8" name="Group 8"/>
          <p:cNvGrpSpPr>
            <a:grpSpLocks/>
          </p:cNvGrpSpPr>
          <p:nvPr/>
        </p:nvGrpSpPr>
        <p:grpSpPr bwMode="auto">
          <a:xfrm>
            <a:off x="648477" y="2229604"/>
            <a:ext cx="3867150" cy="1733550"/>
            <a:chOff x="188" y="266"/>
            <a:chExt cx="5402" cy="2360"/>
          </a:xfrm>
        </p:grpSpPr>
        <p:pic>
          <p:nvPicPr>
            <p:cNvPr id="9" name="Picture 6" descr="dotmatrix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 y="266"/>
              <a:ext cx="2682" cy="2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dotmatrix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0" y="266"/>
              <a:ext cx="2720" cy="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4"/>
          <p:cNvGrpSpPr>
            <a:grpSpLocks/>
          </p:cNvGrpSpPr>
          <p:nvPr/>
        </p:nvGrpSpPr>
        <p:grpSpPr bwMode="auto">
          <a:xfrm>
            <a:off x="7849247" y="2229604"/>
            <a:ext cx="3759200" cy="1662113"/>
            <a:chOff x="3097" y="1558"/>
            <a:chExt cx="2531" cy="1201"/>
          </a:xfrm>
        </p:grpSpPr>
        <p:pic>
          <p:nvPicPr>
            <p:cNvPr id="14" name="Picture 11" descr="inkje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7" y="1558"/>
              <a:ext cx="1302" cy="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descr="inkjet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6" y="1562"/>
              <a:ext cx="1232" cy="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19"/>
          <p:cNvGrpSpPr>
            <a:grpSpLocks/>
          </p:cNvGrpSpPr>
          <p:nvPr/>
        </p:nvGrpSpPr>
        <p:grpSpPr bwMode="auto">
          <a:xfrm>
            <a:off x="3794607" y="4469240"/>
            <a:ext cx="4473575" cy="1470025"/>
            <a:chOff x="325" y="3207"/>
            <a:chExt cx="2625" cy="839"/>
          </a:xfrm>
        </p:grpSpPr>
        <p:pic>
          <p:nvPicPr>
            <p:cNvPr id="17" name="Picture 16" descr="laserjet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 y="3207"/>
              <a:ext cx="821" cy="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laserjet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 y="3207"/>
              <a:ext cx="897" cy="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laserjet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29" y="3207"/>
              <a:ext cx="921" cy="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Rectangle 20"/>
          <p:cNvSpPr>
            <a:spLocks noChangeArrowheads="1"/>
          </p:cNvSpPr>
          <p:nvPr/>
        </p:nvSpPr>
        <p:spPr bwMode="auto">
          <a:xfrm>
            <a:off x="1240163" y="4017024"/>
            <a:ext cx="2628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r>
              <a:rPr lang="en-US" sz="2000" dirty="0">
                <a:solidFill>
                  <a:schemeClr val="bg1"/>
                </a:solidFill>
              </a:rPr>
              <a:t>Dot Matrix Printer</a:t>
            </a:r>
          </a:p>
        </p:txBody>
      </p:sp>
      <p:sp>
        <p:nvSpPr>
          <p:cNvPr id="22" name="Rectangle 21"/>
          <p:cNvSpPr>
            <a:spLocks noChangeArrowheads="1"/>
          </p:cNvSpPr>
          <p:nvPr/>
        </p:nvSpPr>
        <p:spPr bwMode="auto">
          <a:xfrm>
            <a:off x="8816153" y="3964016"/>
            <a:ext cx="2628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r>
              <a:rPr lang="en-US" sz="2000" dirty="0">
                <a:solidFill>
                  <a:schemeClr val="bg1"/>
                </a:solidFill>
              </a:rPr>
              <a:t>Ink Jet Printer</a:t>
            </a:r>
          </a:p>
        </p:txBody>
      </p:sp>
      <p:sp>
        <p:nvSpPr>
          <p:cNvPr id="23" name="Rectangle 22"/>
          <p:cNvSpPr>
            <a:spLocks noChangeArrowheads="1"/>
          </p:cNvSpPr>
          <p:nvPr/>
        </p:nvSpPr>
        <p:spPr bwMode="auto">
          <a:xfrm>
            <a:off x="4760711" y="6001757"/>
            <a:ext cx="2628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r>
              <a:rPr lang="en-US" sz="2000" dirty="0">
                <a:solidFill>
                  <a:schemeClr val="bg1"/>
                </a:solidFill>
              </a:rPr>
              <a:t>Laser Jet Printer</a:t>
            </a:r>
          </a:p>
        </p:txBody>
      </p:sp>
    </p:spTree>
    <p:extLst>
      <p:ext uri="{BB962C8B-B14F-4D97-AF65-F5344CB8AC3E}">
        <p14:creationId xmlns:p14="http://schemas.microsoft.com/office/powerpoint/2010/main" val="2985511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556253" y="401568"/>
            <a:ext cx="284585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r>
              <a:rPr lang="en-US" sz="3600" b="1" dirty="0" smtClean="0">
                <a:solidFill>
                  <a:schemeClr val="bg1"/>
                </a:solidFill>
              </a:rPr>
              <a:t>Projector</a:t>
            </a:r>
            <a:endParaRPr lang="en-US" sz="3600" b="1" dirty="0">
              <a:solidFill>
                <a:schemeClr val="bg1"/>
              </a:solidFill>
            </a:endParaRPr>
          </a:p>
        </p:txBody>
      </p:sp>
      <p:sp>
        <p:nvSpPr>
          <p:cNvPr id="2" name="Rectangle 1"/>
          <p:cNvSpPr/>
          <p:nvPr/>
        </p:nvSpPr>
        <p:spPr>
          <a:xfrm>
            <a:off x="569701" y="1294358"/>
            <a:ext cx="10921514" cy="1200329"/>
          </a:xfrm>
          <a:prstGeom prst="rect">
            <a:avLst/>
          </a:prstGeom>
        </p:spPr>
        <p:txBody>
          <a:bodyPr wrap="square">
            <a:spAutoFit/>
          </a:bodyPr>
          <a:lstStyle/>
          <a:p>
            <a:pPr algn="just"/>
            <a:r>
              <a:rPr lang="en-US" sz="24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Merupakan</a:t>
            </a:r>
            <a:r>
              <a:rPr 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id-ID"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perangkat </a:t>
            </a:r>
            <a:r>
              <a:rPr lang="id-ID" sz="2400" dirty="0">
                <a:solidFill>
                  <a:schemeClr val="bg1"/>
                </a:solidFill>
                <a:latin typeface="Verdana" panose="020B0604030504040204" pitchFamily="34" charset="0"/>
                <a:ea typeface="Verdana" panose="020B0604030504040204" pitchFamily="34" charset="0"/>
                <a:cs typeface="Verdana" panose="020B0604030504040204" pitchFamily="34" charset="0"/>
              </a:rPr>
              <a:t>yang mengintegrasikan sumber cahaya, sistem optik, elektronik dan display dengan tujuan untuk memproyeksikan gambar atau video ke dinding atau layar.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025" y="2783541"/>
            <a:ext cx="3424865" cy="3118814"/>
          </a:xfrm>
          <a:prstGeom prst="rect">
            <a:avLst/>
          </a:prstGeom>
        </p:spPr>
      </p:pic>
      <p:sp>
        <p:nvSpPr>
          <p:cNvPr id="6" name="Rectangle 5"/>
          <p:cNvSpPr/>
          <p:nvPr/>
        </p:nvSpPr>
        <p:spPr>
          <a:xfrm>
            <a:off x="5416346" y="6072734"/>
            <a:ext cx="1228221" cy="369332"/>
          </a:xfrm>
          <a:prstGeom prst="rect">
            <a:avLst/>
          </a:prstGeom>
        </p:spPr>
        <p:txBody>
          <a:bodyPr wrap="none">
            <a:spAutoFit/>
          </a:bodyPr>
          <a:lstStyle/>
          <a:p>
            <a:r>
              <a:rPr lang="en-US" dirty="0" smtClean="0">
                <a:solidFill>
                  <a:schemeClr val="bg1"/>
                </a:solidFill>
                <a:latin typeface="Verdana" pitchFamily="34" charset="0"/>
                <a:ea typeface="Verdana" pitchFamily="34" charset="0"/>
                <a:cs typeface="Verdana" pitchFamily="34" charset="0"/>
              </a:rPr>
              <a:t>Projector</a:t>
            </a:r>
            <a:endParaRPr lang="en-US" dirty="0"/>
          </a:p>
        </p:txBody>
      </p:sp>
    </p:spTree>
    <p:extLst>
      <p:ext uri="{BB962C8B-B14F-4D97-AF65-F5344CB8AC3E}">
        <p14:creationId xmlns:p14="http://schemas.microsoft.com/office/powerpoint/2010/main" val="3625299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578224" y="440750"/>
            <a:ext cx="2407024"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r>
              <a:rPr lang="en-US" sz="3600" b="1" dirty="0" smtClean="0">
                <a:solidFill>
                  <a:schemeClr val="bg1"/>
                </a:solidFill>
              </a:rPr>
              <a:t>Speaker</a:t>
            </a:r>
            <a:endParaRPr lang="en-US" sz="3600" b="1" dirty="0">
              <a:solidFill>
                <a:schemeClr val="bg1"/>
              </a:solidFill>
            </a:endParaRPr>
          </a:p>
        </p:txBody>
      </p:sp>
      <p:sp>
        <p:nvSpPr>
          <p:cNvPr id="2" name="Rectangle 1"/>
          <p:cNvSpPr/>
          <p:nvPr/>
        </p:nvSpPr>
        <p:spPr>
          <a:xfrm>
            <a:off x="591671" y="1302935"/>
            <a:ext cx="11036222" cy="830997"/>
          </a:xfrm>
          <a:prstGeom prst="rect">
            <a:avLst/>
          </a:prstGeom>
        </p:spPr>
        <p:txBody>
          <a:bodyPr wrap="square">
            <a:spAutoFit/>
          </a:bodyPr>
          <a:lstStyle/>
          <a:p>
            <a:pPr algn="just"/>
            <a:r>
              <a:rPr 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t>
            </a:r>
            <a:r>
              <a:rPr lang="id-ID"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erupakan </a:t>
            </a:r>
            <a:r>
              <a:rPr lang="id-ID" sz="2400" dirty="0">
                <a:solidFill>
                  <a:schemeClr val="bg1"/>
                </a:solidFill>
                <a:latin typeface="Verdana" panose="020B0604030504040204" pitchFamily="34" charset="0"/>
                <a:ea typeface="Verdana" panose="020B0604030504040204" pitchFamily="34" charset="0"/>
                <a:cs typeface="Verdana" panose="020B0604030504040204" pitchFamily="34" charset="0"/>
              </a:rPr>
              <a:t>perangkat keras output yang berfungsi mengeluarkan hasil pemrosesan oleh CPU berupa audio/suara.</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7929" y="2918107"/>
            <a:ext cx="3105934" cy="264378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6034" y="2721443"/>
            <a:ext cx="3037110" cy="3037110"/>
          </a:xfrm>
          <a:prstGeom prst="rect">
            <a:avLst/>
          </a:prstGeom>
        </p:spPr>
      </p:pic>
      <p:sp>
        <p:nvSpPr>
          <p:cNvPr id="8" name="Rectangle 7"/>
          <p:cNvSpPr/>
          <p:nvPr/>
        </p:nvSpPr>
        <p:spPr>
          <a:xfrm>
            <a:off x="2278041" y="6035061"/>
            <a:ext cx="2111347" cy="369332"/>
          </a:xfrm>
          <a:prstGeom prst="rect">
            <a:avLst/>
          </a:prstGeom>
        </p:spPr>
        <p:txBody>
          <a:bodyPr wrap="none">
            <a:spAutoFit/>
          </a:bodyPr>
          <a:lstStyle/>
          <a:p>
            <a:r>
              <a:rPr lang="en-US" dirty="0" smtClean="0">
                <a:solidFill>
                  <a:schemeClr val="bg1"/>
                </a:solidFill>
                <a:latin typeface="Verdana" pitchFamily="34" charset="0"/>
                <a:ea typeface="Verdana" pitchFamily="34" charset="0"/>
                <a:cs typeface="Verdana" pitchFamily="34" charset="0"/>
              </a:rPr>
              <a:t>Speaker + Mixer</a:t>
            </a:r>
            <a:endParaRPr lang="en-US" dirty="0"/>
          </a:p>
        </p:txBody>
      </p:sp>
      <p:sp>
        <p:nvSpPr>
          <p:cNvPr id="9" name="Rectangle 8"/>
          <p:cNvSpPr/>
          <p:nvPr/>
        </p:nvSpPr>
        <p:spPr>
          <a:xfrm>
            <a:off x="8342266" y="5851319"/>
            <a:ext cx="1697260" cy="369332"/>
          </a:xfrm>
          <a:prstGeom prst="rect">
            <a:avLst/>
          </a:prstGeom>
        </p:spPr>
        <p:txBody>
          <a:bodyPr wrap="none">
            <a:spAutoFit/>
          </a:bodyPr>
          <a:lstStyle/>
          <a:p>
            <a:r>
              <a:rPr lang="en-US" dirty="0" smtClean="0">
                <a:solidFill>
                  <a:schemeClr val="bg1"/>
                </a:solidFill>
                <a:latin typeface="Verdana" pitchFamily="34" charset="0"/>
                <a:ea typeface="Verdana" pitchFamily="34" charset="0"/>
                <a:cs typeface="Verdana" pitchFamily="34" charset="0"/>
              </a:rPr>
              <a:t>Speaker USB</a:t>
            </a:r>
            <a:endParaRPr lang="en-US" dirty="0"/>
          </a:p>
        </p:txBody>
      </p:sp>
    </p:spTree>
    <p:extLst>
      <p:ext uri="{BB962C8B-B14F-4D97-AF65-F5344CB8AC3E}">
        <p14:creationId xmlns:p14="http://schemas.microsoft.com/office/powerpoint/2010/main" val="6055503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605118" y="635368"/>
            <a:ext cx="28827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r>
              <a:rPr lang="en-US" sz="3600" b="1" dirty="0" smtClean="0">
                <a:solidFill>
                  <a:schemeClr val="bg1"/>
                </a:solidFill>
              </a:rPr>
              <a:t>I/O PORT</a:t>
            </a:r>
            <a:endParaRPr lang="en-US" sz="3600" dirty="0">
              <a:solidFill>
                <a:schemeClr val="bg1"/>
              </a:solidFill>
            </a:endParaRPr>
          </a:p>
        </p:txBody>
      </p:sp>
      <p:sp>
        <p:nvSpPr>
          <p:cNvPr id="9" name="Rectangle 8"/>
          <p:cNvSpPr>
            <a:spLocks noChangeArrowheads="1"/>
          </p:cNvSpPr>
          <p:nvPr/>
        </p:nvSpPr>
        <p:spPr bwMode="auto">
          <a:xfrm>
            <a:off x="605118" y="2029437"/>
            <a:ext cx="109375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just"/>
            <a:r>
              <a:rPr lang="en-US" sz="3200" dirty="0" smtClean="0">
                <a:solidFill>
                  <a:schemeClr val="bg1"/>
                </a:solidFill>
              </a:rPr>
              <a:t>I/O </a:t>
            </a:r>
            <a:r>
              <a:rPr lang="en-US" sz="3200" dirty="0" err="1" smtClean="0">
                <a:solidFill>
                  <a:schemeClr val="bg1"/>
                </a:solidFill>
              </a:rPr>
              <a:t>atau</a:t>
            </a:r>
            <a:r>
              <a:rPr lang="en-US" sz="3200" dirty="0" smtClean="0">
                <a:solidFill>
                  <a:schemeClr val="bg1"/>
                </a:solidFill>
              </a:rPr>
              <a:t> </a:t>
            </a:r>
            <a:r>
              <a:rPr lang="en-US" sz="3200" dirty="0" err="1" smtClean="0">
                <a:solidFill>
                  <a:schemeClr val="bg1"/>
                </a:solidFill>
              </a:rPr>
              <a:t>Input/Output</a:t>
            </a:r>
            <a:r>
              <a:rPr lang="en-US" sz="3200" dirty="0" smtClean="0">
                <a:solidFill>
                  <a:schemeClr val="bg1"/>
                </a:solidFill>
              </a:rPr>
              <a:t> Port </a:t>
            </a:r>
            <a:r>
              <a:rPr lang="en-US" sz="3200" dirty="0" err="1" smtClean="0">
                <a:solidFill>
                  <a:schemeClr val="bg1"/>
                </a:solidFill>
              </a:rPr>
              <a:t>adalah</a:t>
            </a:r>
            <a:r>
              <a:rPr lang="en-US" sz="3200" dirty="0" smtClean="0">
                <a:solidFill>
                  <a:schemeClr val="bg1"/>
                </a:solidFill>
              </a:rPr>
              <a:t> </a:t>
            </a:r>
            <a:r>
              <a:rPr lang="en-US" sz="3200" dirty="0">
                <a:solidFill>
                  <a:schemeClr val="bg1"/>
                </a:solidFill>
              </a:rPr>
              <a:t>b</a:t>
            </a:r>
            <a:r>
              <a:rPr lang="id-ID" sz="3200" dirty="0" smtClean="0">
                <a:solidFill>
                  <a:schemeClr val="bg1"/>
                </a:solidFill>
              </a:rPr>
              <a:t>agian </a:t>
            </a:r>
            <a:r>
              <a:rPr lang="en-US" sz="3200" dirty="0" err="1" smtClean="0">
                <a:solidFill>
                  <a:schemeClr val="bg1"/>
                </a:solidFill>
              </a:rPr>
              <a:t>dari</a:t>
            </a:r>
            <a:r>
              <a:rPr lang="en-US" sz="3200" dirty="0" smtClean="0">
                <a:solidFill>
                  <a:schemeClr val="bg1"/>
                </a:solidFill>
              </a:rPr>
              <a:t> </a:t>
            </a:r>
            <a:r>
              <a:rPr lang="en-US" sz="3200" dirty="0" err="1" smtClean="0">
                <a:solidFill>
                  <a:schemeClr val="bg1"/>
                </a:solidFill>
              </a:rPr>
              <a:t>sistem</a:t>
            </a:r>
            <a:r>
              <a:rPr lang="en-US" sz="3200" dirty="0" smtClean="0">
                <a:solidFill>
                  <a:schemeClr val="bg1"/>
                </a:solidFill>
              </a:rPr>
              <a:t> </a:t>
            </a:r>
            <a:r>
              <a:rPr lang="en-US" sz="3200" dirty="0" err="1" smtClean="0">
                <a:solidFill>
                  <a:schemeClr val="bg1"/>
                </a:solidFill>
              </a:rPr>
              <a:t>komputer</a:t>
            </a:r>
            <a:r>
              <a:rPr lang="en-US" sz="3200" dirty="0" smtClean="0">
                <a:solidFill>
                  <a:schemeClr val="bg1"/>
                </a:solidFill>
              </a:rPr>
              <a:t> yang </a:t>
            </a:r>
            <a:r>
              <a:rPr lang="id-ID" sz="3200" dirty="0" smtClean="0">
                <a:solidFill>
                  <a:schemeClr val="bg1"/>
                </a:solidFill>
              </a:rPr>
              <a:t> digunakan untuk menerima ataupun mengirim data keluar s</a:t>
            </a:r>
            <a:r>
              <a:rPr lang="en-US" sz="3200" dirty="0" err="1" smtClean="0">
                <a:solidFill>
                  <a:schemeClr val="bg1"/>
                </a:solidFill>
              </a:rPr>
              <a:t>i</a:t>
            </a:r>
            <a:r>
              <a:rPr lang="id-ID" sz="3200" dirty="0" smtClean="0">
                <a:solidFill>
                  <a:schemeClr val="bg1"/>
                </a:solidFill>
              </a:rPr>
              <a:t>stem</a:t>
            </a:r>
            <a:r>
              <a:rPr lang="en-US" sz="3200" dirty="0">
                <a:solidFill>
                  <a:schemeClr val="bg1"/>
                </a:solidFill>
              </a:rPr>
              <a:t>.</a:t>
            </a:r>
          </a:p>
        </p:txBody>
      </p:sp>
    </p:spTree>
    <p:extLst>
      <p:ext uri="{BB962C8B-B14F-4D97-AF65-F5344CB8AC3E}">
        <p14:creationId xmlns:p14="http://schemas.microsoft.com/office/powerpoint/2010/main" val="17176662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o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1730" y="630453"/>
            <a:ext cx="868045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632011" y="4567452"/>
            <a:ext cx="1060972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65125" indent="-365125">
              <a:tabLst>
                <a:tab pos="-685800" algn="l"/>
                <a:tab pos="342900" algn="l"/>
                <a:tab pos="365125" algn="l"/>
              </a:tabLst>
              <a:defRPr sz="2400">
                <a:solidFill>
                  <a:schemeClr val="tx1"/>
                </a:solidFill>
                <a:latin typeface="Verdana" panose="020B0604030504040204" pitchFamily="34" charset="0"/>
              </a:defRPr>
            </a:lvl1pPr>
            <a:lvl2pPr marL="742950" indent="-285750">
              <a:tabLst>
                <a:tab pos="-685800" algn="l"/>
                <a:tab pos="342900" algn="l"/>
                <a:tab pos="365125" algn="l"/>
              </a:tabLst>
              <a:defRPr sz="2400">
                <a:solidFill>
                  <a:schemeClr val="tx1"/>
                </a:solidFill>
                <a:latin typeface="Verdana" panose="020B0604030504040204" pitchFamily="34" charset="0"/>
              </a:defRPr>
            </a:lvl2pPr>
            <a:lvl3pPr marL="1143000" indent="-228600">
              <a:tabLst>
                <a:tab pos="-685800" algn="l"/>
                <a:tab pos="342900" algn="l"/>
                <a:tab pos="365125" algn="l"/>
              </a:tabLst>
              <a:defRPr sz="2400">
                <a:solidFill>
                  <a:schemeClr val="tx1"/>
                </a:solidFill>
                <a:latin typeface="Verdana" panose="020B0604030504040204" pitchFamily="34" charset="0"/>
              </a:defRPr>
            </a:lvl3pPr>
            <a:lvl4pPr marL="1600200" indent="-228600">
              <a:tabLst>
                <a:tab pos="-685800" algn="l"/>
                <a:tab pos="342900" algn="l"/>
                <a:tab pos="365125" algn="l"/>
              </a:tabLst>
              <a:defRPr sz="2400">
                <a:solidFill>
                  <a:schemeClr val="tx1"/>
                </a:solidFill>
                <a:latin typeface="Verdana" panose="020B0604030504040204" pitchFamily="34" charset="0"/>
              </a:defRPr>
            </a:lvl4pPr>
            <a:lvl5pPr marL="2057400" indent="-228600">
              <a:tabLst>
                <a:tab pos="-685800" algn="l"/>
                <a:tab pos="342900" algn="l"/>
                <a:tab pos="365125" algn="l"/>
              </a:tabLst>
              <a:defRPr sz="2400">
                <a:solidFill>
                  <a:schemeClr val="tx1"/>
                </a:solidFill>
                <a:latin typeface="Verdana" panose="020B0604030504040204" pitchFamily="34" charset="0"/>
              </a:defRPr>
            </a:lvl5pPr>
            <a:lvl6pPr marL="2514600" indent="-228600" eaLnBrk="0" fontAlgn="base" hangingPunct="0">
              <a:spcBef>
                <a:spcPct val="0"/>
              </a:spcBef>
              <a:spcAft>
                <a:spcPct val="0"/>
              </a:spcAft>
              <a:tabLst>
                <a:tab pos="-685800" algn="l"/>
                <a:tab pos="342900" algn="l"/>
                <a:tab pos="365125" algn="l"/>
              </a:tabLst>
              <a:defRPr sz="2400">
                <a:solidFill>
                  <a:schemeClr val="tx1"/>
                </a:solidFill>
                <a:latin typeface="Verdana" panose="020B0604030504040204" pitchFamily="34" charset="0"/>
              </a:defRPr>
            </a:lvl6pPr>
            <a:lvl7pPr marL="2971800" indent="-228600" eaLnBrk="0" fontAlgn="base" hangingPunct="0">
              <a:spcBef>
                <a:spcPct val="0"/>
              </a:spcBef>
              <a:spcAft>
                <a:spcPct val="0"/>
              </a:spcAft>
              <a:tabLst>
                <a:tab pos="-685800" algn="l"/>
                <a:tab pos="342900" algn="l"/>
                <a:tab pos="365125" algn="l"/>
              </a:tabLst>
              <a:defRPr sz="2400">
                <a:solidFill>
                  <a:schemeClr val="tx1"/>
                </a:solidFill>
                <a:latin typeface="Verdana" panose="020B0604030504040204" pitchFamily="34" charset="0"/>
              </a:defRPr>
            </a:lvl7pPr>
            <a:lvl8pPr marL="3429000" indent="-228600" eaLnBrk="0" fontAlgn="base" hangingPunct="0">
              <a:spcBef>
                <a:spcPct val="0"/>
              </a:spcBef>
              <a:spcAft>
                <a:spcPct val="0"/>
              </a:spcAft>
              <a:tabLst>
                <a:tab pos="-685800" algn="l"/>
                <a:tab pos="342900" algn="l"/>
                <a:tab pos="365125" algn="l"/>
              </a:tabLst>
              <a:defRPr sz="2400">
                <a:solidFill>
                  <a:schemeClr val="tx1"/>
                </a:solidFill>
                <a:latin typeface="Verdana" panose="020B0604030504040204" pitchFamily="34" charset="0"/>
              </a:defRPr>
            </a:lvl8pPr>
            <a:lvl9pPr marL="3886200" indent="-228600" eaLnBrk="0" fontAlgn="base" hangingPunct="0">
              <a:spcBef>
                <a:spcPct val="0"/>
              </a:spcBef>
              <a:spcAft>
                <a:spcPct val="0"/>
              </a:spcAft>
              <a:tabLst>
                <a:tab pos="-685800" algn="l"/>
                <a:tab pos="342900" algn="l"/>
                <a:tab pos="365125" algn="l"/>
              </a:tabLst>
              <a:defRPr sz="2400">
                <a:solidFill>
                  <a:schemeClr val="tx1"/>
                </a:solidFill>
                <a:latin typeface="Verdana" panose="020B0604030504040204" pitchFamily="34" charset="0"/>
              </a:defRPr>
            </a:lvl9pPr>
          </a:lstStyle>
          <a:p>
            <a:pPr marL="457200" indent="-457200">
              <a:buFont typeface="+mj-lt"/>
              <a:buAutoNum type="arabicPeriod"/>
            </a:pPr>
            <a:r>
              <a:rPr lang="id-ID" sz="2000" dirty="0">
                <a:solidFill>
                  <a:schemeClr val="bg1"/>
                </a:solidFill>
              </a:rPr>
              <a:t>PS/2 digunakan untuk input </a:t>
            </a:r>
            <a:r>
              <a:rPr lang="id-ID" sz="2000" dirty="0" smtClean="0">
                <a:solidFill>
                  <a:schemeClr val="bg1"/>
                </a:solidFill>
              </a:rPr>
              <a:t>(keyboard </a:t>
            </a:r>
            <a:r>
              <a:rPr lang="id-ID" sz="2000" dirty="0">
                <a:solidFill>
                  <a:schemeClr val="bg1"/>
                </a:solidFill>
              </a:rPr>
              <a:t>dan </a:t>
            </a:r>
            <a:r>
              <a:rPr lang="id-ID" sz="2000" dirty="0" smtClean="0">
                <a:solidFill>
                  <a:schemeClr val="bg1"/>
                </a:solidFill>
              </a:rPr>
              <a:t>mouse)</a:t>
            </a:r>
            <a:r>
              <a:rPr lang="en-US" sz="2000" dirty="0" smtClean="0">
                <a:solidFill>
                  <a:schemeClr val="bg1"/>
                </a:solidFill>
              </a:rPr>
              <a:t>.</a:t>
            </a:r>
            <a:endParaRPr lang="en-US" sz="2000" dirty="0">
              <a:solidFill>
                <a:schemeClr val="bg1"/>
              </a:solidFill>
            </a:endParaRPr>
          </a:p>
          <a:p>
            <a:pPr marL="457200" indent="-457200">
              <a:buFont typeface="+mj-lt"/>
              <a:buAutoNum type="arabicPeriod"/>
            </a:pPr>
            <a:r>
              <a:rPr lang="id-ID" sz="2000" dirty="0">
                <a:solidFill>
                  <a:schemeClr val="bg1"/>
                </a:solidFill>
              </a:rPr>
              <a:t>USB ( Universal Serial Bus ) digunakan untuk input </a:t>
            </a:r>
            <a:r>
              <a:rPr lang="id-ID" sz="2000" dirty="0" smtClean="0">
                <a:solidFill>
                  <a:schemeClr val="bg1"/>
                </a:solidFill>
              </a:rPr>
              <a:t>(keyboard </a:t>
            </a:r>
            <a:r>
              <a:rPr lang="id-ID" sz="2000" dirty="0">
                <a:solidFill>
                  <a:schemeClr val="bg1"/>
                </a:solidFill>
              </a:rPr>
              <a:t>atau </a:t>
            </a:r>
            <a:r>
              <a:rPr lang="id-ID" sz="2000" dirty="0" smtClean="0">
                <a:solidFill>
                  <a:schemeClr val="bg1"/>
                </a:solidFill>
              </a:rPr>
              <a:t>mouse)</a:t>
            </a:r>
            <a:r>
              <a:rPr lang="en-US" sz="2000" dirty="0" smtClean="0">
                <a:solidFill>
                  <a:schemeClr val="bg1"/>
                </a:solidFill>
              </a:rPr>
              <a:t>.</a:t>
            </a:r>
            <a:endParaRPr lang="en-US" sz="2000" dirty="0">
              <a:solidFill>
                <a:schemeClr val="bg1"/>
              </a:solidFill>
            </a:endParaRPr>
          </a:p>
          <a:p>
            <a:pPr marL="457200" indent="-457200">
              <a:buFont typeface="+mj-lt"/>
              <a:buAutoNum type="arabicPeriod"/>
            </a:pPr>
            <a:r>
              <a:rPr lang="id-ID" sz="2000" dirty="0">
                <a:solidFill>
                  <a:schemeClr val="bg1"/>
                </a:solidFill>
              </a:rPr>
              <a:t>Serial </a:t>
            </a:r>
            <a:r>
              <a:rPr lang="id-ID" sz="2000" dirty="0" smtClean="0">
                <a:solidFill>
                  <a:schemeClr val="bg1"/>
                </a:solidFill>
              </a:rPr>
              <a:t>Port </a:t>
            </a:r>
            <a:r>
              <a:rPr lang="id-ID" sz="2000" dirty="0">
                <a:solidFill>
                  <a:schemeClr val="bg1"/>
                </a:solidFill>
              </a:rPr>
              <a:t>digunakan untuk input </a:t>
            </a:r>
            <a:r>
              <a:rPr lang="id-ID" sz="2000" dirty="0" smtClean="0">
                <a:solidFill>
                  <a:schemeClr val="bg1"/>
                </a:solidFill>
              </a:rPr>
              <a:t>(mouse </a:t>
            </a:r>
            <a:r>
              <a:rPr lang="id-ID" sz="2000" dirty="0">
                <a:solidFill>
                  <a:schemeClr val="bg1"/>
                </a:solidFill>
              </a:rPr>
              <a:t>tipe lama dan modem </a:t>
            </a:r>
            <a:r>
              <a:rPr lang="id-ID" sz="2000" dirty="0" smtClean="0">
                <a:solidFill>
                  <a:schemeClr val="bg1"/>
                </a:solidFill>
              </a:rPr>
              <a:t>eksternal)</a:t>
            </a:r>
            <a:r>
              <a:rPr lang="en-US" sz="2000" dirty="0" smtClean="0">
                <a:solidFill>
                  <a:schemeClr val="bg1"/>
                </a:solidFill>
              </a:rPr>
              <a:t>.</a:t>
            </a:r>
            <a:endParaRPr lang="en-US" sz="2000" dirty="0">
              <a:solidFill>
                <a:schemeClr val="bg1"/>
              </a:solidFill>
            </a:endParaRPr>
          </a:p>
          <a:p>
            <a:pPr marL="457200" indent="-457200">
              <a:buFont typeface="+mj-lt"/>
              <a:buAutoNum type="arabicPeriod"/>
            </a:pPr>
            <a:r>
              <a:rPr lang="id-ID" sz="2000" dirty="0" smtClean="0">
                <a:solidFill>
                  <a:schemeClr val="bg1"/>
                </a:solidFill>
              </a:rPr>
              <a:t>LPT</a:t>
            </a:r>
            <a:r>
              <a:rPr lang="en-US" sz="2000" dirty="0" smtClean="0">
                <a:solidFill>
                  <a:schemeClr val="bg1"/>
                </a:solidFill>
              </a:rPr>
              <a:t>/Parallel Port </a:t>
            </a:r>
            <a:r>
              <a:rPr lang="id-ID" sz="2000" dirty="0" smtClean="0">
                <a:solidFill>
                  <a:schemeClr val="bg1"/>
                </a:solidFill>
              </a:rPr>
              <a:t>digunakan </a:t>
            </a:r>
            <a:r>
              <a:rPr lang="id-ID" sz="2000" dirty="0">
                <a:solidFill>
                  <a:schemeClr val="bg1"/>
                </a:solidFill>
              </a:rPr>
              <a:t>untuk output </a:t>
            </a:r>
            <a:r>
              <a:rPr lang="id-ID" sz="2000" dirty="0" smtClean="0">
                <a:solidFill>
                  <a:schemeClr val="bg1"/>
                </a:solidFill>
              </a:rPr>
              <a:t>(printer)</a:t>
            </a:r>
            <a:r>
              <a:rPr lang="en-US" sz="2000" dirty="0" smtClean="0">
                <a:solidFill>
                  <a:schemeClr val="bg1"/>
                </a:solidFill>
              </a:rPr>
              <a:t>.</a:t>
            </a:r>
            <a:endParaRPr lang="en-US" sz="2000" dirty="0">
              <a:solidFill>
                <a:schemeClr val="bg1"/>
              </a:solidFill>
            </a:endParaRPr>
          </a:p>
          <a:p>
            <a:pPr marL="457200" indent="-457200">
              <a:buFont typeface="+mj-lt"/>
              <a:buAutoNum type="arabicPeriod"/>
            </a:pPr>
            <a:r>
              <a:rPr lang="id-ID" sz="2000" dirty="0">
                <a:solidFill>
                  <a:schemeClr val="bg1"/>
                </a:solidFill>
              </a:rPr>
              <a:t>VGA Port digunakan untuk output </a:t>
            </a:r>
            <a:r>
              <a:rPr lang="id-ID" sz="2000" dirty="0" smtClean="0">
                <a:solidFill>
                  <a:schemeClr val="bg1"/>
                </a:solidFill>
              </a:rPr>
              <a:t>(</a:t>
            </a:r>
            <a:r>
              <a:rPr lang="en-US" sz="2000" dirty="0" smtClean="0">
                <a:solidFill>
                  <a:schemeClr val="bg1"/>
                </a:solidFill>
              </a:rPr>
              <a:t>m</a:t>
            </a:r>
            <a:r>
              <a:rPr lang="id-ID" sz="2000" dirty="0" smtClean="0">
                <a:solidFill>
                  <a:schemeClr val="bg1"/>
                </a:solidFill>
              </a:rPr>
              <a:t>onitor)</a:t>
            </a:r>
            <a:r>
              <a:rPr lang="en-US" sz="2000" dirty="0" smtClean="0">
                <a:solidFill>
                  <a:schemeClr val="bg1"/>
                </a:solidFill>
              </a:rPr>
              <a:t>. </a:t>
            </a:r>
            <a:endParaRPr lang="en-US" sz="2000" dirty="0">
              <a:solidFill>
                <a:schemeClr val="bg1"/>
              </a:solidFill>
            </a:endParaRPr>
          </a:p>
        </p:txBody>
      </p:sp>
    </p:spTree>
    <p:extLst>
      <p:ext uri="{BB962C8B-B14F-4D97-AF65-F5344CB8AC3E}">
        <p14:creationId xmlns:p14="http://schemas.microsoft.com/office/powerpoint/2010/main" val="2482522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605118" y="1981578"/>
            <a:ext cx="436048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182563" algn="l"/>
              </a:tabLst>
              <a:defRPr sz="2400">
                <a:solidFill>
                  <a:schemeClr val="tx1"/>
                </a:solidFill>
                <a:latin typeface="Verdana" panose="020B0604030504040204" pitchFamily="34" charset="0"/>
              </a:defRPr>
            </a:lvl1pPr>
            <a:lvl2pPr marL="742950" indent="-285750">
              <a:tabLst>
                <a:tab pos="182563" algn="l"/>
              </a:tabLst>
              <a:defRPr sz="2400">
                <a:solidFill>
                  <a:schemeClr val="tx1"/>
                </a:solidFill>
                <a:latin typeface="Verdana" panose="020B0604030504040204" pitchFamily="34" charset="0"/>
              </a:defRPr>
            </a:lvl2pPr>
            <a:lvl3pPr marL="1143000" indent="-228600">
              <a:tabLst>
                <a:tab pos="182563" algn="l"/>
              </a:tabLst>
              <a:defRPr sz="2400">
                <a:solidFill>
                  <a:schemeClr val="tx1"/>
                </a:solidFill>
                <a:latin typeface="Verdana" panose="020B0604030504040204" pitchFamily="34" charset="0"/>
              </a:defRPr>
            </a:lvl3pPr>
            <a:lvl4pPr marL="1600200" indent="-228600">
              <a:tabLst>
                <a:tab pos="182563" algn="l"/>
              </a:tabLst>
              <a:defRPr sz="2400">
                <a:solidFill>
                  <a:schemeClr val="tx1"/>
                </a:solidFill>
                <a:latin typeface="Verdana" panose="020B0604030504040204" pitchFamily="34" charset="0"/>
              </a:defRPr>
            </a:lvl4pPr>
            <a:lvl5pPr marL="2057400" indent="-228600">
              <a:tabLst>
                <a:tab pos="182563" algn="l"/>
              </a:tabLst>
              <a:defRPr sz="2400">
                <a:solidFill>
                  <a:schemeClr val="tx1"/>
                </a:solidFill>
                <a:latin typeface="Verdana" panose="020B0604030504040204" pitchFamily="34" charset="0"/>
              </a:defRPr>
            </a:lvl5pPr>
            <a:lvl6pPr marL="2514600" indent="-228600" eaLnBrk="0" fontAlgn="base" hangingPunct="0">
              <a:spcBef>
                <a:spcPct val="0"/>
              </a:spcBef>
              <a:spcAft>
                <a:spcPct val="0"/>
              </a:spcAft>
              <a:tabLst>
                <a:tab pos="182563" algn="l"/>
              </a:tabLst>
              <a:defRPr sz="2400">
                <a:solidFill>
                  <a:schemeClr val="tx1"/>
                </a:solidFill>
                <a:latin typeface="Verdana" panose="020B0604030504040204" pitchFamily="34" charset="0"/>
              </a:defRPr>
            </a:lvl6pPr>
            <a:lvl7pPr marL="2971800" indent="-228600" eaLnBrk="0" fontAlgn="base" hangingPunct="0">
              <a:spcBef>
                <a:spcPct val="0"/>
              </a:spcBef>
              <a:spcAft>
                <a:spcPct val="0"/>
              </a:spcAft>
              <a:tabLst>
                <a:tab pos="182563" algn="l"/>
              </a:tabLst>
              <a:defRPr sz="2400">
                <a:solidFill>
                  <a:schemeClr val="tx1"/>
                </a:solidFill>
                <a:latin typeface="Verdana" panose="020B0604030504040204" pitchFamily="34" charset="0"/>
              </a:defRPr>
            </a:lvl7pPr>
            <a:lvl8pPr marL="3429000" indent="-228600" eaLnBrk="0" fontAlgn="base" hangingPunct="0">
              <a:spcBef>
                <a:spcPct val="0"/>
              </a:spcBef>
              <a:spcAft>
                <a:spcPct val="0"/>
              </a:spcAft>
              <a:tabLst>
                <a:tab pos="182563" algn="l"/>
              </a:tabLst>
              <a:defRPr sz="2400">
                <a:solidFill>
                  <a:schemeClr val="tx1"/>
                </a:solidFill>
                <a:latin typeface="Verdana" panose="020B0604030504040204" pitchFamily="34" charset="0"/>
              </a:defRPr>
            </a:lvl8pPr>
            <a:lvl9pPr marL="3886200" indent="-228600" eaLnBrk="0" fontAlgn="base" hangingPunct="0">
              <a:spcBef>
                <a:spcPct val="0"/>
              </a:spcBef>
              <a:spcAft>
                <a:spcPct val="0"/>
              </a:spcAft>
              <a:tabLst>
                <a:tab pos="182563" algn="l"/>
              </a:tabLst>
              <a:defRPr sz="2400">
                <a:solidFill>
                  <a:schemeClr val="tx1"/>
                </a:solidFill>
                <a:latin typeface="Verdana" panose="020B0604030504040204" pitchFamily="34" charset="0"/>
              </a:defRPr>
            </a:lvl9pPr>
          </a:lstStyle>
          <a:p>
            <a:pPr marL="457200" indent="-457200" algn="just" eaLnBrk="1" hangingPunct="1">
              <a:buAutoNum type="arabicPeriod"/>
            </a:pPr>
            <a:r>
              <a:rPr lang="en-US" sz="2000" dirty="0" smtClean="0">
                <a:solidFill>
                  <a:schemeClr val="bg1"/>
                </a:solidFill>
              </a:rPr>
              <a:t>P</a:t>
            </a:r>
            <a:r>
              <a:rPr lang="id-ID" sz="2000" dirty="0" smtClean="0">
                <a:solidFill>
                  <a:schemeClr val="bg1"/>
                </a:solidFill>
              </a:rPr>
              <a:t>erangkat </a:t>
            </a:r>
            <a:r>
              <a:rPr lang="en-US" sz="2000" dirty="0">
                <a:solidFill>
                  <a:schemeClr val="bg1"/>
                </a:solidFill>
              </a:rPr>
              <a:t>K</a:t>
            </a:r>
            <a:r>
              <a:rPr lang="id-ID" sz="2000" dirty="0" smtClean="0">
                <a:solidFill>
                  <a:schemeClr val="bg1"/>
                </a:solidFill>
              </a:rPr>
              <a:t>eras (hardware) </a:t>
            </a:r>
            <a:endParaRPr lang="en-US" sz="2000" dirty="0" smtClean="0">
              <a:solidFill>
                <a:schemeClr val="bg1"/>
              </a:solidFill>
            </a:endParaRPr>
          </a:p>
          <a:p>
            <a:pPr marL="457200" indent="-457200" algn="just" eaLnBrk="1" hangingPunct="1">
              <a:buAutoNum type="arabicPeriod"/>
            </a:pPr>
            <a:r>
              <a:rPr lang="en-US" sz="2000" dirty="0" err="1" smtClean="0">
                <a:solidFill>
                  <a:schemeClr val="bg1"/>
                </a:solidFill>
              </a:rPr>
              <a:t>Perangkat</a:t>
            </a:r>
            <a:r>
              <a:rPr lang="en-US" sz="2000" dirty="0" smtClean="0">
                <a:solidFill>
                  <a:schemeClr val="bg1"/>
                </a:solidFill>
              </a:rPr>
              <a:t> </a:t>
            </a:r>
            <a:r>
              <a:rPr lang="en-US" sz="2000" dirty="0" err="1" smtClean="0">
                <a:solidFill>
                  <a:schemeClr val="bg1"/>
                </a:solidFill>
              </a:rPr>
              <a:t>Lunak</a:t>
            </a:r>
            <a:r>
              <a:rPr lang="en-US" sz="2000" dirty="0" smtClean="0">
                <a:solidFill>
                  <a:schemeClr val="bg1"/>
                </a:solidFill>
              </a:rPr>
              <a:t> (software)</a:t>
            </a:r>
          </a:p>
          <a:p>
            <a:pPr marL="457200" indent="-457200" algn="just" eaLnBrk="1" hangingPunct="1">
              <a:buAutoNum type="arabicPeriod"/>
            </a:pPr>
            <a:endParaRPr lang="id-ID" sz="2000" dirty="0">
              <a:solidFill>
                <a:schemeClr val="bg1"/>
              </a:solidFill>
            </a:endParaRPr>
          </a:p>
        </p:txBody>
      </p:sp>
      <p:sp>
        <p:nvSpPr>
          <p:cNvPr id="10" name="Rectangle 10"/>
          <p:cNvSpPr>
            <a:spLocks noChangeArrowheads="1"/>
          </p:cNvSpPr>
          <p:nvPr/>
        </p:nvSpPr>
        <p:spPr bwMode="auto">
          <a:xfrm>
            <a:off x="1089847" y="2594573"/>
            <a:ext cx="1055584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marL="342900" indent="-342900" algn="just" eaLnBrk="1" hangingPunct="1">
              <a:buFont typeface="Arial" panose="020B0604020202020204" pitchFamily="34" charset="0"/>
              <a:buChar char="•"/>
            </a:pPr>
            <a:r>
              <a:rPr lang="en-US" sz="2000" dirty="0" err="1" smtClean="0">
                <a:solidFill>
                  <a:schemeClr val="bg1"/>
                </a:solidFill>
              </a:rPr>
              <a:t>Sistem</a:t>
            </a:r>
            <a:r>
              <a:rPr lang="en-US" sz="2000" dirty="0" smtClean="0">
                <a:solidFill>
                  <a:schemeClr val="bg1"/>
                </a:solidFill>
              </a:rPr>
              <a:t> </a:t>
            </a:r>
            <a:r>
              <a:rPr lang="en-US" sz="2000" dirty="0" err="1" smtClean="0">
                <a:solidFill>
                  <a:schemeClr val="bg1"/>
                </a:solidFill>
              </a:rPr>
              <a:t>Operasi</a:t>
            </a:r>
            <a:r>
              <a:rPr lang="en-US" sz="2000" dirty="0" smtClean="0">
                <a:solidFill>
                  <a:schemeClr val="bg1"/>
                </a:solidFill>
              </a:rPr>
              <a:t> (OS)</a:t>
            </a:r>
          </a:p>
          <a:p>
            <a:pPr marL="357188" algn="just" eaLnBrk="1" hangingPunct="1">
              <a:buFont typeface="Wingdings" panose="05000000000000000000" pitchFamily="2" charset="2"/>
              <a:buNone/>
            </a:pPr>
            <a:r>
              <a:rPr lang="id-ID" sz="2000" dirty="0" smtClean="0">
                <a:solidFill>
                  <a:schemeClr val="bg1"/>
                </a:solidFill>
              </a:rPr>
              <a:t>Windows Family (Windows XP,</a:t>
            </a:r>
            <a:r>
              <a:rPr lang="en-US" sz="2000" dirty="0" smtClean="0">
                <a:solidFill>
                  <a:schemeClr val="bg1"/>
                </a:solidFill>
              </a:rPr>
              <a:t> Windows 7, Windows 8,Windows 10</a:t>
            </a:r>
            <a:r>
              <a:rPr lang="id-ID" sz="2000" dirty="0" smtClean="0">
                <a:solidFill>
                  <a:schemeClr val="bg1"/>
                </a:solidFill>
              </a:rPr>
              <a:t>), Unix, Linux (RedHat, </a:t>
            </a:r>
            <a:r>
              <a:rPr lang="en-US" sz="2000" dirty="0" smtClean="0">
                <a:solidFill>
                  <a:schemeClr val="bg1"/>
                </a:solidFill>
              </a:rPr>
              <a:t>Ubuntu</a:t>
            </a:r>
            <a:r>
              <a:rPr lang="id-ID" sz="2000" dirty="0" smtClean="0">
                <a:solidFill>
                  <a:schemeClr val="bg1"/>
                </a:solidFill>
              </a:rPr>
              <a:t>, Debian), Machintos, Solaris</a:t>
            </a:r>
            <a:r>
              <a:rPr lang="en-US" sz="2000" dirty="0" smtClean="0">
                <a:solidFill>
                  <a:schemeClr val="bg1"/>
                </a:solidFill>
              </a:rPr>
              <a:t>.</a:t>
            </a:r>
            <a:endParaRPr lang="id-ID" sz="2000" dirty="0">
              <a:solidFill>
                <a:schemeClr val="bg1"/>
              </a:solidFill>
            </a:endParaRPr>
          </a:p>
        </p:txBody>
      </p:sp>
      <p:sp>
        <p:nvSpPr>
          <p:cNvPr id="13" name="Rectangle 14"/>
          <p:cNvSpPr>
            <a:spLocks noChangeArrowheads="1"/>
          </p:cNvSpPr>
          <p:nvPr/>
        </p:nvSpPr>
        <p:spPr bwMode="auto">
          <a:xfrm>
            <a:off x="747543" y="4462723"/>
            <a:ext cx="42226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just" eaLnBrk="1" hangingPunct="1"/>
            <a:r>
              <a:rPr lang="en-US" sz="2000" dirty="0" smtClean="0">
                <a:solidFill>
                  <a:schemeClr val="bg1"/>
                </a:solidFill>
              </a:rPr>
              <a:t>3. </a:t>
            </a:r>
            <a:r>
              <a:rPr lang="en-US" sz="2000" dirty="0" err="1" smtClean="0">
                <a:solidFill>
                  <a:schemeClr val="bg1"/>
                </a:solidFill>
              </a:rPr>
              <a:t>Pengguna</a:t>
            </a:r>
            <a:r>
              <a:rPr lang="en-US" sz="2000" dirty="0" smtClean="0">
                <a:solidFill>
                  <a:schemeClr val="bg1"/>
                </a:solidFill>
              </a:rPr>
              <a:t> (b</a:t>
            </a:r>
            <a:r>
              <a:rPr lang="id-ID" sz="2000" dirty="0" smtClean="0">
                <a:solidFill>
                  <a:schemeClr val="bg1"/>
                </a:solidFill>
              </a:rPr>
              <a:t>rainware</a:t>
            </a:r>
            <a:r>
              <a:rPr lang="en-US" sz="2000" dirty="0" smtClean="0">
                <a:solidFill>
                  <a:schemeClr val="bg1"/>
                </a:solidFill>
              </a:rPr>
              <a:t>)</a:t>
            </a:r>
            <a:endParaRPr lang="id-ID" sz="2000" dirty="0">
              <a:solidFill>
                <a:schemeClr val="bg1"/>
              </a:solidFill>
            </a:endParaRPr>
          </a:p>
        </p:txBody>
      </p:sp>
      <p:sp>
        <p:nvSpPr>
          <p:cNvPr id="14" name="Rectangle 15"/>
          <p:cNvSpPr>
            <a:spLocks noChangeArrowheads="1"/>
          </p:cNvSpPr>
          <p:nvPr/>
        </p:nvSpPr>
        <p:spPr bwMode="auto">
          <a:xfrm>
            <a:off x="1076399" y="4759130"/>
            <a:ext cx="105155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just" eaLnBrk="1" hangingPunct="1"/>
            <a:r>
              <a:rPr lang="en-US" sz="2000" dirty="0" smtClean="0">
                <a:solidFill>
                  <a:schemeClr val="bg1"/>
                </a:solidFill>
              </a:rPr>
              <a:t>M</a:t>
            </a:r>
            <a:r>
              <a:rPr lang="id-ID" sz="2000" dirty="0" smtClean="0">
                <a:solidFill>
                  <a:schemeClr val="bg1"/>
                </a:solidFill>
              </a:rPr>
              <a:t>anusia yang terlibat di dalam mengoperasikan serta mengatur sistem </a:t>
            </a:r>
            <a:r>
              <a:rPr lang="en-US" sz="2000" dirty="0" smtClean="0">
                <a:solidFill>
                  <a:schemeClr val="bg1"/>
                </a:solidFill>
              </a:rPr>
              <a:t>k</a:t>
            </a:r>
            <a:r>
              <a:rPr lang="id-ID" sz="2000" dirty="0" smtClean="0">
                <a:solidFill>
                  <a:schemeClr val="bg1"/>
                </a:solidFill>
              </a:rPr>
              <a:t>omputer</a:t>
            </a:r>
            <a:r>
              <a:rPr lang="en-US" sz="2000" dirty="0" smtClean="0">
                <a:solidFill>
                  <a:schemeClr val="bg1"/>
                </a:solidFill>
              </a:rPr>
              <a:t>.</a:t>
            </a:r>
            <a:r>
              <a:rPr lang="id-ID" sz="2000" dirty="0" smtClean="0">
                <a:solidFill>
                  <a:schemeClr val="bg1"/>
                </a:solidFill>
              </a:rPr>
              <a:t> </a:t>
            </a:r>
            <a:endParaRPr lang="id-ID" sz="2000" dirty="0">
              <a:solidFill>
                <a:schemeClr val="bg1"/>
              </a:solidFill>
            </a:endParaRPr>
          </a:p>
        </p:txBody>
      </p:sp>
      <p:sp>
        <p:nvSpPr>
          <p:cNvPr id="15" name="Rectangle 10"/>
          <p:cNvSpPr>
            <a:spLocks noChangeArrowheads="1"/>
          </p:cNvSpPr>
          <p:nvPr/>
        </p:nvSpPr>
        <p:spPr bwMode="auto">
          <a:xfrm>
            <a:off x="1096094" y="3544788"/>
            <a:ext cx="1054977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marL="342900" indent="-342900" algn="just" eaLnBrk="1" hangingPunct="1">
              <a:buFont typeface="Arial" panose="020B0604020202020204" pitchFamily="34" charset="0"/>
              <a:buChar char="•"/>
            </a:pPr>
            <a:r>
              <a:rPr lang="en-US" sz="2000" dirty="0" smtClean="0">
                <a:solidFill>
                  <a:schemeClr val="bg1"/>
                </a:solidFill>
              </a:rPr>
              <a:t>Program/</a:t>
            </a:r>
            <a:r>
              <a:rPr lang="en-US" sz="2000" dirty="0" err="1" smtClean="0">
                <a:solidFill>
                  <a:schemeClr val="bg1"/>
                </a:solidFill>
              </a:rPr>
              <a:t>Aplikasi</a:t>
            </a:r>
            <a:endParaRPr lang="en-US" sz="2000" dirty="0" smtClean="0">
              <a:solidFill>
                <a:schemeClr val="bg1"/>
              </a:solidFill>
            </a:endParaRPr>
          </a:p>
          <a:p>
            <a:pPr marL="357188" algn="just"/>
            <a:r>
              <a:rPr lang="id-ID" sz="2000" dirty="0">
                <a:solidFill>
                  <a:schemeClr val="bg1"/>
                </a:solidFill>
              </a:rPr>
              <a:t>MS Office (Word, Excel, Power Point), </a:t>
            </a:r>
            <a:r>
              <a:rPr lang="id-ID" sz="2000" dirty="0" smtClean="0">
                <a:solidFill>
                  <a:schemeClr val="bg1"/>
                </a:solidFill>
              </a:rPr>
              <a:t>Win</a:t>
            </a:r>
            <a:r>
              <a:rPr lang="en-US" sz="2000" dirty="0" smtClean="0">
                <a:solidFill>
                  <a:schemeClr val="bg1"/>
                </a:solidFill>
              </a:rPr>
              <a:t>a</a:t>
            </a:r>
            <a:r>
              <a:rPr lang="id-ID" sz="2000" dirty="0" smtClean="0">
                <a:solidFill>
                  <a:schemeClr val="bg1"/>
                </a:solidFill>
              </a:rPr>
              <a:t>mp</a:t>
            </a:r>
            <a:r>
              <a:rPr lang="id-ID" sz="2000" dirty="0">
                <a:solidFill>
                  <a:schemeClr val="bg1"/>
                </a:solidFill>
              </a:rPr>
              <a:t>, Adobe PhotoShop, Dreamweaver, Premier, Norton </a:t>
            </a:r>
            <a:r>
              <a:rPr lang="id-ID" sz="2000" dirty="0" smtClean="0">
                <a:solidFill>
                  <a:schemeClr val="bg1"/>
                </a:solidFill>
              </a:rPr>
              <a:t>Antivirus</a:t>
            </a:r>
            <a:r>
              <a:rPr lang="en-US" sz="2000" dirty="0" smtClean="0">
                <a:solidFill>
                  <a:schemeClr val="bg1"/>
                </a:solidFill>
              </a:rPr>
              <a:t>.</a:t>
            </a:r>
            <a:endParaRPr lang="id-ID" sz="2000" dirty="0">
              <a:solidFill>
                <a:schemeClr val="bg1"/>
              </a:solidFill>
            </a:endParaRPr>
          </a:p>
        </p:txBody>
      </p:sp>
      <p:sp>
        <p:nvSpPr>
          <p:cNvPr id="17" name="Rectangle 16"/>
          <p:cNvSpPr>
            <a:spLocks noChangeArrowheads="1"/>
          </p:cNvSpPr>
          <p:nvPr/>
        </p:nvSpPr>
        <p:spPr bwMode="auto">
          <a:xfrm>
            <a:off x="591671" y="1355660"/>
            <a:ext cx="110540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just" eaLnBrk="1" hangingPunct="1"/>
            <a:r>
              <a:rPr lang="id-ID" sz="2000" dirty="0" smtClean="0">
                <a:solidFill>
                  <a:schemeClr val="bg1"/>
                </a:solidFill>
              </a:rPr>
              <a:t>Tujuan pokok dari sistem komputer adalah mengolah data untuk menghasilkan informasi sehingga perlu didukung oleh elemen-elemen yang terdiri dari : </a:t>
            </a:r>
            <a:endParaRPr lang="id-ID" sz="2000" dirty="0">
              <a:solidFill>
                <a:schemeClr val="bg1"/>
              </a:solidFill>
            </a:endParaRPr>
          </a:p>
        </p:txBody>
      </p:sp>
      <p:sp>
        <p:nvSpPr>
          <p:cNvPr id="18" name="Rectangle 17"/>
          <p:cNvSpPr>
            <a:spLocks noChangeArrowheads="1"/>
          </p:cNvSpPr>
          <p:nvPr/>
        </p:nvSpPr>
        <p:spPr bwMode="auto">
          <a:xfrm>
            <a:off x="561809" y="388981"/>
            <a:ext cx="55568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just" eaLnBrk="1" hangingPunct="1"/>
            <a:r>
              <a:rPr lang="en-US" sz="3600" b="1" dirty="0" smtClean="0">
                <a:solidFill>
                  <a:schemeClr val="bg1"/>
                </a:solidFill>
              </a:rPr>
              <a:t>SEJARAH KOMPUTER</a:t>
            </a:r>
            <a:endParaRPr lang="id-ID" sz="3600" b="1" dirty="0">
              <a:solidFill>
                <a:schemeClr val="bg1"/>
              </a:solidFill>
            </a:endParaRPr>
          </a:p>
        </p:txBody>
      </p:sp>
    </p:spTree>
    <p:extLst>
      <p:ext uri="{BB962C8B-B14F-4D97-AF65-F5344CB8AC3E}">
        <p14:creationId xmlns:p14="http://schemas.microsoft.com/office/powerpoint/2010/main" val="21152446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9"/>
          <p:cNvSpPr txBox="1">
            <a:spLocks noChangeArrowheads="1"/>
          </p:cNvSpPr>
          <p:nvPr/>
        </p:nvSpPr>
        <p:spPr bwMode="auto">
          <a:xfrm>
            <a:off x="542995" y="512377"/>
            <a:ext cx="28591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spcBef>
                <a:spcPct val="50000"/>
              </a:spcBef>
            </a:pPr>
            <a:r>
              <a:rPr lang="en-US" sz="3600" b="1" dirty="0" smtClean="0">
                <a:solidFill>
                  <a:schemeClr val="bg1"/>
                </a:solidFill>
                <a:ea typeface="Verdana" panose="020B0604030504040204" pitchFamily="34" charset="0"/>
                <a:cs typeface="Verdana" panose="020B0604030504040204" pitchFamily="34" charset="0"/>
              </a:rPr>
              <a:t>LPT Cable</a:t>
            </a:r>
            <a:endParaRPr lang="en-US" sz="3600" b="1" dirty="0">
              <a:solidFill>
                <a:schemeClr val="bg1"/>
              </a:solidFill>
              <a:ea typeface="Verdana" panose="020B0604030504040204" pitchFamily="34" charset="0"/>
              <a:cs typeface="Verdana" panose="020B0604030504040204" pitchFamily="34" charset="0"/>
            </a:endParaRPr>
          </a:p>
        </p:txBody>
      </p:sp>
      <p:pic>
        <p:nvPicPr>
          <p:cNvPr id="24" name="Picture 5" descr="db-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465" y="1467479"/>
            <a:ext cx="6463526" cy="235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auto">
          <a:xfrm>
            <a:off x="583336" y="4165780"/>
            <a:ext cx="109496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just" eaLnBrk="1" hangingPunct="1">
              <a:spcBef>
                <a:spcPct val="50000"/>
              </a:spcBef>
            </a:pPr>
            <a:r>
              <a:rPr lang="en-US" dirty="0" err="1" smtClean="0">
                <a:solidFill>
                  <a:schemeClr val="bg1"/>
                </a:solidFill>
                <a:ea typeface="Verdana" pitchFamily="34" charset="0"/>
                <a:cs typeface="Verdana" pitchFamily="34" charset="0"/>
              </a:rPr>
              <a:t>Kabel</a:t>
            </a:r>
            <a:r>
              <a:rPr lang="en-US" dirty="0" smtClean="0">
                <a:solidFill>
                  <a:schemeClr val="bg1"/>
                </a:solidFill>
                <a:ea typeface="Verdana" pitchFamily="34" charset="0"/>
                <a:cs typeface="Verdana" pitchFamily="34" charset="0"/>
              </a:rPr>
              <a:t> yang </a:t>
            </a:r>
            <a:r>
              <a:rPr lang="en-US" dirty="0" err="1" smtClean="0">
                <a:solidFill>
                  <a:schemeClr val="bg1"/>
                </a:solidFill>
                <a:ea typeface="Verdana" pitchFamily="34" charset="0"/>
                <a:cs typeface="Verdana" pitchFamily="34" charset="0"/>
              </a:rPr>
              <a:t>menghubungan</a:t>
            </a:r>
            <a:r>
              <a:rPr lang="en-US" dirty="0" smtClean="0">
                <a:solidFill>
                  <a:schemeClr val="bg1"/>
                </a:solidFill>
                <a:ea typeface="Verdana" pitchFamily="34" charset="0"/>
                <a:cs typeface="Verdana" pitchFamily="34" charset="0"/>
              </a:rPr>
              <a:t> </a:t>
            </a:r>
            <a:r>
              <a:rPr lang="en-US" dirty="0" err="1" smtClean="0">
                <a:solidFill>
                  <a:schemeClr val="bg1"/>
                </a:solidFill>
                <a:ea typeface="Verdana" pitchFamily="34" charset="0"/>
                <a:cs typeface="Verdana" pitchFamily="34" charset="0"/>
              </a:rPr>
              <a:t>ke</a:t>
            </a:r>
            <a:r>
              <a:rPr lang="en-US" dirty="0" smtClean="0">
                <a:solidFill>
                  <a:schemeClr val="bg1"/>
                </a:solidFill>
                <a:ea typeface="Verdana" pitchFamily="34" charset="0"/>
                <a:cs typeface="Verdana" pitchFamily="34" charset="0"/>
              </a:rPr>
              <a:t> Parallel Port </a:t>
            </a:r>
            <a:r>
              <a:rPr lang="en-US" dirty="0" err="1" smtClean="0">
                <a:solidFill>
                  <a:schemeClr val="bg1"/>
                </a:solidFill>
                <a:ea typeface="Verdana" pitchFamily="34" charset="0"/>
                <a:cs typeface="Verdana" pitchFamily="34" charset="0"/>
              </a:rPr>
              <a:t>pada</a:t>
            </a:r>
            <a:r>
              <a:rPr lang="en-US" dirty="0" smtClean="0">
                <a:solidFill>
                  <a:schemeClr val="bg1"/>
                </a:solidFill>
                <a:ea typeface="Verdana" pitchFamily="34" charset="0"/>
                <a:cs typeface="Verdana" pitchFamily="34" charset="0"/>
              </a:rPr>
              <a:t> PC. </a:t>
            </a:r>
            <a:r>
              <a:rPr lang="en-US" dirty="0" err="1" smtClean="0">
                <a:solidFill>
                  <a:schemeClr val="bg1"/>
                </a:solidFill>
                <a:ea typeface="Verdana" pitchFamily="34" charset="0"/>
                <a:cs typeface="Verdana" pitchFamily="34" charset="0"/>
              </a:rPr>
              <a:t>Digunakan</a:t>
            </a:r>
            <a:r>
              <a:rPr lang="en-US" dirty="0" smtClean="0">
                <a:solidFill>
                  <a:schemeClr val="bg1"/>
                </a:solidFill>
                <a:ea typeface="Verdana" pitchFamily="34" charset="0"/>
                <a:cs typeface="Verdana" pitchFamily="34" charset="0"/>
              </a:rPr>
              <a:t> </a:t>
            </a:r>
            <a:r>
              <a:rPr lang="en-US" dirty="0" err="1" smtClean="0">
                <a:solidFill>
                  <a:schemeClr val="bg1"/>
                </a:solidFill>
                <a:ea typeface="Verdana" pitchFamily="34" charset="0"/>
                <a:cs typeface="Verdana" pitchFamily="34" charset="0"/>
              </a:rPr>
              <a:t>untuk</a:t>
            </a:r>
            <a:r>
              <a:rPr lang="en-US" dirty="0" smtClean="0">
                <a:solidFill>
                  <a:schemeClr val="bg1"/>
                </a:solidFill>
                <a:ea typeface="Verdana" pitchFamily="34" charset="0"/>
                <a:cs typeface="Verdana" pitchFamily="34" charset="0"/>
              </a:rPr>
              <a:t> printer.</a:t>
            </a:r>
            <a:endParaRPr lang="en-US" dirty="0">
              <a:solidFill>
                <a:schemeClr val="bg1"/>
              </a:solidFill>
              <a:ea typeface="Verdana" pitchFamily="34" charset="0"/>
              <a:cs typeface="Verdana" pitchFamily="34" charset="0"/>
            </a:endParaRPr>
          </a:p>
        </p:txBody>
      </p:sp>
    </p:spTree>
    <p:extLst>
      <p:ext uri="{BB962C8B-B14F-4D97-AF65-F5344CB8AC3E}">
        <p14:creationId xmlns:p14="http://schemas.microsoft.com/office/powerpoint/2010/main" val="7916302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7"/>
          <p:cNvSpPr txBox="1">
            <a:spLocks noChangeArrowheads="1"/>
          </p:cNvSpPr>
          <p:nvPr/>
        </p:nvSpPr>
        <p:spPr bwMode="auto">
          <a:xfrm>
            <a:off x="551330" y="422200"/>
            <a:ext cx="40172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spcBef>
                <a:spcPct val="50000"/>
              </a:spcBef>
            </a:pPr>
            <a:r>
              <a:rPr lang="en-US" sz="3600" b="1" dirty="0" smtClean="0">
                <a:solidFill>
                  <a:schemeClr val="bg1"/>
                </a:solidFill>
                <a:ea typeface="Verdana" panose="020B0604030504040204" pitchFamily="34" charset="0"/>
                <a:cs typeface="Verdana" panose="020B0604030504040204" pitchFamily="34" charset="0"/>
              </a:rPr>
              <a:t>COM Cable</a:t>
            </a:r>
            <a:endParaRPr lang="en-US" sz="3600" b="1" dirty="0">
              <a:solidFill>
                <a:schemeClr val="bg1"/>
              </a:solidFill>
              <a:ea typeface="Verdana" panose="020B0604030504040204" pitchFamily="34" charset="0"/>
              <a:cs typeface="Verdana" panose="020B0604030504040204" pitchFamily="34" charset="0"/>
            </a:endParaRPr>
          </a:p>
        </p:txBody>
      </p:sp>
      <p:pic>
        <p:nvPicPr>
          <p:cNvPr id="20" name="Picture 5" descr="db-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097" y="1251441"/>
            <a:ext cx="663098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auto">
          <a:xfrm>
            <a:off x="587415" y="4343867"/>
            <a:ext cx="109496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just" eaLnBrk="1" hangingPunct="1">
              <a:spcBef>
                <a:spcPct val="50000"/>
              </a:spcBef>
            </a:pPr>
            <a:r>
              <a:rPr lang="en-US" dirty="0" err="1" smtClean="0">
                <a:solidFill>
                  <a:schemeClr val="bg1"/>
                </a:solidFill>
                <a:ea typeface="Verdana" pitchFamily="34" charset="0"/>
                <a:cs typeface="Verdana" pitchFamily="34" charset="0"/>
              </a:rPr>
              <a:t>Kabel</a:t>
            </a:r>
            <a:r>
              <a:rPr lang="en-US" dirty="0" smtClean="0">
                <a:solidFill>
                  <a:schemeClr val="bg1"/>
                </a:solidFill>
                <a:ea typeface="Verdana" pitchFamily="34" charset="0"/>
                <a:cs typeface="Verdana" pitchFamily="34" charset="0"/>
              </a:rPr>
              <a:t> yang </a:t>
            </a:r>
            <a:r>
              <a:rPr lang="en-US" dirty="0" err="1" smtClean="0">
                <a:solidFill>
                  <a:schemeClr val="bg1"/>
                </a:solidFill>
                <a:ea typeface="Verdana" pitchFamily="34" charset="0"/>
                <a:cs typeface="Verdana" pitchFamily="34" charset="0"/>
              </a:rPr>
              <a:t>menghubungan</a:t>
            </a:r>
            <a:r>
              <a:rPr lang="en-US" dirty="0" smtClean="0">
                <a:solidFill>
                  <a:schemeClr val="bg1"/>
                </a:solidFill>
                <a:ea typeface="Verdana" pitchFamily="34" charset="0"/>
                <a:cs typeface="Verdana" pitchFamily="34" charset="0"/>
              </a:rPr>
              <a:t> </a:t>
            </a:r>
            <a:r>
              <a:rPr lang="en-US" dirty="0" err="1" smtClean="0">
                <a:solidFill>
                  <a:schemeClr val="bg1"/>
                </a:solidFill>
                <a:ea typeface="Verdana" pitchFamily="34" charset="0"/>
                <a:cs typeface="Verdana" pitchFamily="34" charset="0"/>
              </a:rPr>
              <a:t>ke</a:t>
            </a:r>
            <a:r>
              <a:rPr lang="en-US" dirty="0" smtClean="0">
                <a:solidFill>
                  <a:schemeClr val="bg1"/>
                </a:solidFill>
                <a:ea typeface="Verdana" pitchFamily="34" charset="0"/>
                <a:cs typeface="Verdana" pitchFamily="34" charset="0"/>
              </a:rPr>
              <a:t> Serial Port </a:t>
            </a:r>
            <a:r>
              <a:rPr lang="en-US" dirty="0" err="1" smtClean="0">
                <a:solidFill>
                  <a:schemeClr val="bg1"/>
                </a:solidFill>
                <a:ea typeface="Verdana" pitchFamily="34" charset="0"/>
                <a:cs typeface="Verdana" pitchFamily="34" charset="0"/>
              </a:rPr>
              <a:t>pada</a:t>
            </a:r>
            <a:r>
              <a:rPr lang="en-US" dirty="0" smtClean="0">
                <a:solidFill>
                  <a:schemeClr val="bg1"/>
                </a:solidFill>
                <a:ea typeface="Verdana" pitchFamily="34" charset="0"/>
                <a:cs typeface="Verdana" pitchFamily="34" charset="0"/>
              </a:rPr>
              <a:t> PC. </a:t>
            </a:r>
            <a:r>
              <a:rPr lang="en-US" dirty="0" err="1" smtClean="0">
                <a:solidFill>
                  <a:schemeClr val="bg1"/>
                </a:solidFill>
                <a:ea typeface="Verdana" pitchFamily="34" charset="0"/>
                <a:cs typeface="Verdana" pitchFamily="34" charset="0"/>
              </a:rPr>
              <a:t>Digunakan</a:t>
            </a:r>
            <a:r>
              <a:rPr lang="en-US" dirty="0" smtClean="0">
                <a:solidFill>
                  <a:schemeClr val="bg1"/>
                </a:solidFill>
                <a:ea typeface="Verdana" pitchFamily="34" charset="0"/>
                <a:cs typeface="Verdana" pitchFamily="34" charset="0"/>
              </a:rPr>
              <a:t> </a:t>
            </a:r>
            <a:r>
              <a:rPr lang="en-US" dirty="0" err="1" smtClean="0">
                <a:solidFill>
                  <a:schemeClr val="bg1"/>
                </a:solidFill>
                <a:ea typeface="Verdana" pitchFamily="34" charset="0"/>
                <a:cs typeface="Verdana" pitchFamily="34" charset="0"/>
              </a:rPr>
              <a:t>untuk</a:t>
            </a:r>
            <a:r>
              <a:rPr lang="en-US" dirty="0" smtClean="0">
                <a:solidFill>
                  <a:schemeClr val="bg1"/>
                </a:solidFill>
                <a:ea typeface="Verdana" pitchFamily="34" charset="0"/>
                <a:cs typeface="Verdana" pitchFamily="34" charset="0"/>
              </a:rPr>
              <a:t> modem </a:t>
            </a:r>
            <a:r>
              <a:rPr lang="en-US" dirty="0" err="1" smtClean="0">
                <a:solidFill>
                  <a:schemeClr val="bg1"/>
                </a:solidFill>
                <a:ea typeface="Verdana" pitchFamily="34" charset="0"/>
                <a:cs typeface="Verdana" pitchFamily="34" charset="0"/>
              </a:rPr>
              <a:t>dan</a:t>
            </a:r>
            <a:r>
              <a:rPr lang="en-US" dirty="0" smtClean="0">
                <a:solidFill>
                  <a:schemeClr val="bg1"/>
                </a:solidFill>
                <a:ea typeface="Verdana" pitchFamily="34" charset="0"/>
                <a:cs typeface="Verdana" pitchFamily="34" charset="0"/>
              </a:rPr>
              <a:t> mouse.</a:t>
            </a:r>
            <a:endParaRPr lang="en-US" dirty="0">
              <a:solidFill>
                <a:schemeClr val="bg1"/>
              </a:solidFill>
              <a:ea typeface="Verdana" pitchFamily="34" charset="0"/>
              <a:cs typeface="Verdana" pitchFamily="34" charset="0"/>
            </a:endParaRPr>
          </a:p>
        </p:txBody>
      </p:sp>
    </p:spTree>
    <p:extLst>
      <p:ext uri="{BB962C8B-B14F-4D97-AF65-F5344CB8AC3E}">
        <p14:creationId xmlns:p14="http://schemas.microsoft.com/office/powerpoint/2010/main" val="37769611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descr="us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331" y="1385248"/>
            <a:ext cx="7253288"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7"/>
          <p:cNvSpPr txBox="1">
            <a:spLocks noChangeArrowheads="1"/>
          </p:cNvSpPr>
          <p:nvPr/>
        </p:nvSpPr>
        <p:spPr bwMode="auto">
          <a:xfrm>
            <a:off x="503202" y="411520"/>
            <a:ext cx="30064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spcBef>
                <a:spcPct val="50000"/>
              </a:spcBef>
            </a:pPr>
            <a:r>
              <a:rPr lang="en-US" sz="3600" b="1" dirty="0" smtClean="0">
                <a:solidFill>
                  <a:schemeClr val="bg1"/>
                </a:solidFill>
                <a:ea typeface="Verdana" panose="020B0604030504040204" pitchFamily="34" charset="0"/>
                <a:cs typeface="Verdana" panose="020B0604030504040204" pitchFamily="34" charset="0"/>
              </a:rPr>
              <a:t>USB Cable</a:t>
            </a:r>
            <a:endParaRPr lang="en-US" sz="3600" b="1" dirty="0">
              <a:solidFill>
                <a:schemeClr val="bg1"/>
              </a:solidFill>
              <a:ea typeface="Verdana" panose="020B0604030504040204" pitchFamily="34" charset="0"/>
              <a:cs typeface="Verdana" panose="020B0604030504040204" pitchFamily="34" charset="0"/>
            </a:endParaRPr>
          </a:p>
        </p:txBody>
      </p:sp>
      <p:sp>
        <p:nvSpPr>
          <p:cNvPr id="7" name="Text Box 7"/>
          <p:cNvSpPr txBox="1">
            <a:spLocks noChangeArrowheads="1"/>
          </p:cNvSpPr>
          <p:nvPr/>
        </p:nvSpPr>
        <p:spPr bwMode="auto">
          <a:xfrm>
            <a:off x="503787" y="4476353"/>
            <a:ext cx="109496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just">
              <a:spcBef>
                <a:spcPct val="50000"/>
              </a:spcBef>
            </a:pPr>
            <a:r>
              <a:rPr lang="en-US" dirty="0" err="1" smtClean="0">
                <a:solidFill>
                  <a:schemeClr val="bg1"/>
                </a:solidFill>
                <a:ea typeface="Verdana" pitchFamily="34" charset="0"/>
                <a:cs typeface="Verdana" pitchFamily="34" charset="0"/>
              </a:rPr>
              <a:t>Kabel</a:t>
            </a:r>
            <a:r>
              <a:rPr lang="en-US" dirty="0" smtClean="0">
                <a:solidFill>
                  <a:schemeClr val="bg1"/>
                </a:solidFill>
                <a:ea typeface="Verdana" pitchFamily="34" charset="0"/>
                <a:cs typeface="Verdana" pitchFamily="34" charset="0"/>
              </a:rPr>
              <a:t> yang </a:t>
            </a:r>
            <a:r>
              <a:rPr lang="en-US" dirty="0" err="1" smtClean="0">
                <a:solidFill>
                  <a:schemeClr val="bg1"/>
                </a:solidFill>
                <a:ea typeface="Verdana" pitchFamily="34" charset="0"/>
                <a:cs typeface="Verdana" pitchFamily="34" charset="0"/>
              </a:rPr>
              <a:t>menghubungan</a:t>
            </a:r>
            <a:r>
              <a:rPr lang="en-US" dirty="0" smtClean="0">
                <a:solidFill>
                  <a:schemeClr val="bg1"/>
                </a:solidFill>
                <a:ea typeface="Verdana" pitchFamily="34" charset="0"/>
                <a:cs typeface="Verdana" pitchFamily="34" charset="0"/>
              </a:rPr>
              <a:t> </a:t>
            </a:r>
            <a:r>
              <a:rPr lang="en-US" dirty="0" err="1" smtClean="0">
                <a:solidFill>
                  <a:schemeClr val="bg1"/>
                </a:solidFill>
                <a:ea typeface="Verdana" pitchFamily="34" charset="0"/>
                <a:cs typeface="Verdana" pitchFamily="34" charset="0"/>
              </a:rPr>
              <a:t>ke</a:t>
            </a:r>
            <a:r>
              <a:rPr lang="en-US" dirty="0" smtClean="0">
                <a:solidFill>
                  <a:schemeClr val="bg1"/>
                </a:solidFill>
                <a:ea typeface="Verdana" pitchFamily="34" charset="0"/>
                <a:cs typeface="Verdana" pitchFamily="34" charset="0"/>
              </a:rPr>
              <a:t> USB Port </a:t>
            </a:r>
            <a:r>
              <a:rPr lang="en-US" dirty="0" err="1" smtClean="0">
                <a:solidFill>
                  <a:schemeClr val="bg1"/>
                </a:solidFill>
                <a:ea typeface="Verdana" pitchFamily="34" charset="0"/>
                <a:cs typeface="Verdana" pitchFamily="34" charset="0"/>
              </a:rPr>
              <a:t>pada</a:t>
            </a:r>
            <a:r>
              <a:rPr lang="en-US" dirty="0" smtClean="0">
                <a:solidFill>
                  <a:schemeClr val="bg1"/>
                </a:solidFill>
                <a:ea typeface="Verdana" pitchFamily="34" charset="0"/>
                <a:cs typeface="Verdana" pitchFamily="34" charset="0"/>
              </a:rPr>
              <a:t> PC. </a:t>
            </a:r>
            <a:r>
              <a:rPr lang="en-US" dirty="0" err="1" smtClean="0">
                <a:solidFill>
                  <a:schemeClr val="bg1"/>
                </a:solidFill>
                <a:ea typeface="Verdana" pitchFamily="34" charset="0"/>
                <a:cs typeface="Verdana" pitchFamily="34" charset="0"/>
              </a:rPr>
              <a:t>Digunakan</a:t>
            </a:r>
            <a:r>
              <a:rPr lang="en-US" dirty="0" smtClean="0">
                <a:solidFill>
                  <a:schemeClr val="bg1"/>
                </a:solidFill>
                <a:ea typeface="Verdana" pitchFamily="34" charset="0"/>
                <a:cs typeface="Verdana" pitchFamily="34" charset="0"/>
              </a:rPr>
              <a:t> </a:t>
            </a:r>
            <a:r>
              <a:rPr lang="en-US" dirty="0" err="1" smtClean="0">
                <a:solidFill>
                  <a:schemeClr val="bg1"/>
                </a:solidFill>
                <a:ea typeface="Verdana" pitchFamily="34" charset="0"/>
                <a:cs typeface="Verdana" pitchFamily="34" charset="0"/>
              </a:rPr>
              <a:t>untuk</a:t>
            </a:r>
            <a:r>
              <a:rPr lang="en-US" dirty="0">
                <a:solidFill>
                  <a:schemeClr val="bg1"/>
                </a:solidFill>
                <a:ea typeface="Verdana" pitchFamily="34" charset="0"/>
                <a:cs typeface="Verdana" pitchFamily="34" charset="0"/>
              </a:rPr>
              <a:t> </a:t>
            </a:r>
            <a:r>
              <a:rPr lang="en-US" dirty="0" smtClean="0">
                <a:solidFill>
                  <a:schemeClr val="bg1"/>
                </a:solidFill>
                <a:ea typeface="Verdana" pitchFamily="34" charset="0"/>
                <a:cs typeface="Verdana" pitchFamily="34" charset="0"/>
              </a:rPr>
              <a:t>modem</a:t>
            </a:r>
            <a:r>
              <a:rPr lang="en-US" dirty="0">
                <a:solidFill>
                  <a:schemeClr val="bg1"/>
                </a:solidFill>
                <a:ea typeface="Verdana" pitchFamily="34" charset="0"/>
                <a:cs typeface="Verdana" pitchFamily="34" charset="0"/>
              </a:rPr>
              <a:t>, keyboard, joystick, scanner, </a:t>
            </a:r>
            <a:r>
              <a:rPr lang="en-US" dirty="0" smtClean="0">
                <a:solidFill>
                  <a:schemeClr val="bg1"/>
                </a:solidFill>
                <a:ea typeface="Verdana" pitchFamily="34" charset="0"/>
                <a:cs typeface="Verdana" pitchFamily="34" charset="0"/>
              </a:rPr>
              <a:t>printer </a:t>
            </a:r>
            <a:r>
              <a:rPr lang="en-US" dirty="0" err="1" smtClean="0">
                <a:solidFill>
                  <a:schemeClr val="bg1"/>
                </a:solidFill>
                <a:ea typeface="Verdana" pitchFamily="34" charset="0"/>
                <a:cs typeface="Verdana" pitchFamily="34" charset="0"/>
              </a:rPr>
              <a:t>dan</a:t>
            </a:r>
            <a:r>
              <a:rPr lang="en-US" dirty="0" smtClean="0">
                <a:solidFill>
                  <a:schemeClr val="bg1"/>
                </a:solidFill>
                <a:ea typeface="Verdana" pitchFamily="34" charset="0"/>
                <a:cs typeface="Verdana" pitchFamily="34" charset="0"/>
              </a:rPr>
              <a:t> </a:t>
            </a:r>
            <a:r>
              <a:rPr lang="en-US" dirty="0">
                <a:solidFill>
                  <a:schemeClr val="bg1"/>
                </a:solidFill>
                <a:ea typeface="Verdana" pitchFamily="34" charset="0"/>
                <a:cs typeface="Verdana" pitchFamily="34" charset="0"/>
              </a:rPr>
              <a:t>mouse</a:t>
            </a:r>
            <a:r>
              <a:rPr lang="en-US" dirty="0" smtClean="0">
                <a:solidFill>
                  <a:schemeClr val="bg1"/>
                </a:solidFill>
                <a:ea typeface="Verdana" pitchFamily="34" charset="0"/>
                <a:cs typeface="Verdana" pitchFamily="34" charset="0"/>
              </a:rPr>
              <a:t>.</a:t>
            </a:r>
            <a:endParaRPr lang="en-US" dirty="0">
              <a:solidFill>
                <a:schemeClr val="bg1"/>
              </a:solidFill>
              <a:ea typeface="Verdana" pitchFamily="34" charset="0"/>
              <a:cs typeface="Verdana" pitchFamily="34" charset="0"/>
            </a:endParaRPr>
          </a:p>
        </p:txBody>
      </p:sp>
    </p:spTree>
    <p:extLst>
      <p:ext uri="{BB962C8B-B14F-4D97-AF65-F5344CB8AC3E}">
        <p14:creationId xmlns:p14="http://schemas.microsoft.com/office/powerpoint/2010/main" val="10975258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Box 7"/>
          <p:cNvSpPr txBox="1">
            <a:spLocks noChangeArrowheads="1"/>
          </p:cNvSpPr>
          <p:nvPr/>
        </p:nvSpPr>
        <p:spPr bwMode="auto">
          <a:xfrm>
            <a:off x="498369" y="427129"/>
            <a:ext cx="3305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spcBef>
                <a:spcPct val="50000"/>
              </a:spcBef>
            </a:pPr>
            <a:r>
              <a:rPr lang="en-US" sz="3600" b="1" dirty="0" smtClean="0">
                <a:solidFill>
                  <a:schemeClr val="bg1"/>
                </a:solidFill>
                <a:ea typeface="Verdana" panose="020B0604030504040204" pitchFamily="34" charset="0"/>
                <a:cs typeface="Verdana" panose="020B0604030504040204" pitchFamily="34" charset="0"/>
              </a:rPr>
              <a:t>PS/2 Cable</a:t>
            </a:r>
            <a:endParaRPr lang="en-US" sz="3600" b="1" dirty="0">
              <a:solidFill>
                <a:schemeClr val="bg1"/>
              </a:solidFill>
              <a:ea typeface="Verdana" panose="020B0604030504040204" pitchFamily="34" charset="0"/>
              <a:cs typeface="Verdana" panose="020B0604030504040204" pitchFamily="34" charset="0"/>
            </a:endParaRPr>
          </a:p>
        </p:txBody>
      </p:sp>
      <p:grpSp>
        <p:nvGrpSpPr>
          <p:cNvPr id="4" name="Group 3"/>
          <p:cNvGrpSpPr/>
          <p:nvPr/>
        </p:nvGrpSpPr>
        <p:grpSpPr>
          <a:xfrm>
            <a:off x="632839" y="1433354"/>
            <a:ext cx="5933248" cy="2966624"/>
            <a:chOff x="632839" y="1433354"/>
            <a:chExt cx="5933248" cy="2966624"/>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839" y="1433354"/>
              <a:ext cx="2966624" cy="2966624"/>
            </a:xfrm>
            <a:prstGeom prst="rect">
              <a:avLst/>
            </a:prstGeom>
          </p:spPr>
        </p:pic>
        <p:pic>
          <p:nvPicPr>
            <p:cNvPr id="6" name="Picture 5" descr="db-15"/>
            <p:cNvPicPr>
              <a:picLocks noChangeAspect="1" noChangeArrowheads="1"/>
            </p:cNvPicPr>
            <p:nvPr/>
          </p:nvPicPr>
          <p:blipFill rotWithShape="1">
            <a:blip r:embed="rId3">
              <a:extLst>
                <a:ext uri="{28A0092B-C50C-407E-A947-70E740481C1C}">
                  <a14:useLocalDpi xmlns:a14="http://schemas.microsoft.com/office/drawing/2010/main" val="0"/>
                </a:ext>
              </a:extLst>
            </a:blip>
            <a:srcRect l="60139" t="44585"/>
            <a:stretch/>
          </p:blipFill>
          <p:spPr bwMode="auto">
            <a:xfrm>
              <a:off x="3599463" y="1433354"/>
              <a:ext cx="2340088" cy="296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
            <p:cNvSpPr txBox="1">
              <a:spLocks noChangeArrowheads="1"/>
            </p:cNvSpPr>
            <p:nvPr/>
          </p:nvSpPr>
          <p:spPr bwMode="auto">
            <a:xfrm>
              <a:off x="3830732" y="1537738"/>
              <a:ext cx="27353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spcBef>
                  <a:spcPct val="50000"/>
                </a:spcBef>
              </a:pPr>
              <a:r>
                <a:rPr lang="en-US" dirty="0" smtClean="0">
                  <a:latin typeface="Arial" panose="020B0604020202020204" pitchFamily="34" charset="0"/>
                </a:rPr>
                <a:t>PS/2</a:t>
              </a:r>
              <a:endParaRPr lang="en-US" dirty="0">
                <a:latin typeface="Arial" panose="020B0604020202020204" pitchFamily="34" charset="0"/>
              </a:endParaRPr>
            </a:p>
          </p:txBody>
        </p:sp>
      </p:grpSp>
      <p:sp>
        <p:nvSpPr>
          <p:cNvPr id="3" name="Rectangle 2"/>
          <p:cNvSpPr/>
          <p:nvPr/>
        </p:nvSpPr>
        <p:spPr>
          <a:xfrm>
            <a:off x="552741" y="4719531"/>
            <a:ext cx="10998283" cy="830997"/>
          </a:xfrm>
          <a:prstGeom prst="rect">
            <a:avLst/>
          </a:prstGeom>
        </p:spPr>
        <p:txBody>
          <a:bodyPr wrap="square">
            <a:spAutoFit/>
          </a:bodyPr>
          <a:lstStyle/>
          <a:p>
            <a:pPr algn="just"/>
            <a:r>
              <a:rPr lang="en-US" sz="2400" dirty="0" err="1" smtClean="0">
                <a:solidFill>
                  <a:schemeClr val="bg1"/>
                </a:solidFill>
                <a:latin typeface="Verdana" pitchFamily="34" charset="0"/>
                <a:ea typeface="Verdana" pitchFamily="34" charset="0"/>
                <a:cs typeface="Verdana" pitchFamily="34" charset="0"/>
              </a:rPr>
              <a:t>Kabel</a:t>
            </a:r>
            <a:r>
              <a:rPr lang="en-US" sz="2400" dirty="0" smtClean="0">
                <a:solidFill>
                  <a:schemeClr val="bg1"/>
                </a:solidFill>
                <a:latin typeface="Verdana" pitchFamily="34" charset="0"/>
                <a:ea typeface="Verdana" pitchFamily="34" charset="0"/>
                <a:cs typeface="Verdana" pitchFamily="34" charset="0"/>
              </a:rPr>
              <a:t> </a:t>
            </a:r>
            <a:r>
              <a:rPr lang="en-US" sz="2400" dirty="0">
                <a:solidFill>
                  <a:schemeClr val="bg1"/>
                </a:solidFill>
                <a:latin typeface="Verdana" pitchFamily="34" charset="0"/>
                <a:ea typeface="Verdana" pitchFamily="34" charset="0"/>
                <a:cs typeface="Verdana" pitchFamily="34" charset="0"/>
              </a:rPr>
              <a:t>yang </a:t>
            </a:r>
            <a:r>
              <a:rPr lang="en-US" sz="2400" dirty="0" err="1">
                <a:solidFill>
                  <a:schemeClr val="bg1"/>
                </a:solidFill>
                <a:latin typeface="Verdana" pitchFamily="34" charset="0"/>
                <a:ea typeface="Verdana" pitchFamily="34" charset="0"/>
                <a:cs typeface="Verdana" pitchFamily="34" charset="0"/>
              </a:rPr>
              <a:t>menghubungan</a:t>
            </a:r>
            <a:r>
              <a:rPr lang="en-US" sz="2400" dirty="0">
                <a:solidFill>
                  <a:schemeClr val="bg1"/>
                </a:solidFill>
                <a:latin typeface="Verdana" pitchFamily="34" charset="0"/>
                <a:ea typeface="Verdana" pitchFamily="34" charset="0"/>
                <a:cs typeface="Verdana" pitchFamily="34" charset="0"/>
              </a:rPr>
              <a:t> </a:t>
            </a:r>
            <a:r>
              <a:rPr lang="en-US" sz="2400" dirty="0" err="1" smtClean="0">
                <a:solidFill>
                  <a:schemeClr val="bg1"/>
                </a:solidFill>
                <a:latin typeface="Verdana" pitchFamily="34" charset="0"/>
                <a:ea typeface="Verdana" pitchFamily="34" charset="0"/>
                <a:cs typeface="Verdana" pitchFamily="34" charset="0"/>
              </a:rPr>
              <a:t>ke</a:t>
            </a:r>
            <a:r>
              <a:rPr lang="en-US" sz="2400" dirty="0" smtClean="0">
                <a:solidFill>
                  <a:schemeClr val="bg1"/>
                </a:solidFill>
                <a:latin typeface="Verdana" pitchFamily="34" charset="0"/>
                <a:ea typeface="Verdana" pitchFamily="34" charset="0"/>
                <a:cs typeface="Verdana" pitchFamily="34" charset="0"/>
              </a:rPr>
              <a:t> PS/2 Port </a:t>
            </a:r>
            <a:r>
              <a:rPr lang="en-US" sz="2400" dirty="0" err="1">
                <a:solidFill>
                  <a:schemeClr val="bg1"/>
                </a:solidFill>
                <a:latin typeface="Verdana" pitchFamily="34" charset="0"/>
                <a:ea typeface="Verdana" pitchFamily="34" charset="0"/>
                <a:cs typeface="Verdana" pitchFamily="34" charset="0"/>
              </a:rPr>
              <a:t>pada</a:t>
            </a:r>
            <a:r>
              <a:rPr lang="en-US" sz="2400" dirty="0">
                <a:solidFill>
                  <a:schemeClr val="bg1"/>
                </a:solidFill>
                <a:latin typeface="Verdana" pitchFamily="34" charset="0"/>
                <a:ea typeface="Verdana" pitchFamily="34" charset="0"/>
                <a:cs typeface="Verdana" pitchFamily="34" charset="0"/>
              </a:rPr>
              <a:t> PC </a:t>
            </a:r>
            <a:r>
              <a:rPr lang="id-ID"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PS/2</a:t>
            </a:r>
            <a:r>
              <a:rPr 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4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Digunakan</a:t>
            </a:r>
            <a:r>
              <a:rPr lang="id-ID"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untuk mouse </a:t>
            </a:r>
            <a:r>
              <a:rPr 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24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hijau</a:t>
            </a:r>
            <a:r>
              <a:rPr 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id-ID"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dan keyboard</a:t>
            </a:r>
            <a:r>
              <a:rPr 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4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ungu</a:t>
            </a:r>
            <a:r>
              <a:rPr 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id-ID"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id-ID"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556403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7"/>
          <p:cNvSpPr txBox="1">
            <a:spLocks noChangeArrowheads="1"/>
          </p:cNvSpPr>
          <p:nvPr/>
        </p:nvSpPr>
        <p:spPr bwMode="auto">
          <a:xfrm>
            <a:off x="548798" y="3824693"/>
            <a:ext cx="109496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just" eaLnBrk="1" hangingPunct="1">
              <a:spcBef>
                <a:spcPct val="50000"/>
              </a:spcBef>
            </a:pPr>
            <a:r>
              <a:rPr lang="en-US" dirty="0" err="1" smtClean="0">
                <a:solidFill>
                  <a:schemeClr val="bg1"/>
                </a:solidFill>
                <a:ea typeface="Verdana" pitchFamily="34" charset="0"/>
                <a:cs typeface="Verdana" pitchFamily="34" charset="0"/>
              </a:rPr>
              <a:t>Kabel</a:t>
            </a:r>
            <a:r>
              <a:rPr lang="en-US" dirty="0" smtClean="0">
                <a:solidFill>
                  <a:schemeClr val="bg1"/>
                </a:solidFill>
                <a:ea typeface="Verdana" pitchFamily="34" charset="0"/>
                <a:cs typeface="Verdana" pitchFamily="34" charset="0"/>
              </a:rPr>
              <a:t> yang </a:t>
            </a:r>
            <a:r>
              <a:rPr lang="en-US" dirty="0" err="1" smtClean="0">
                <a:solidFill>
                  <a:schemeClr val="bg1"/>
                </a:solidFill>
                <a:ea typeface="Verdana" pitchFamily="34" charset="0"/>
                <a:cs typeface="Verdana" pitchFamily="34" charset="0"/>
              </a:rPr>
              <a:t>menghubungan</a:t>
            </a:r>
            <a:r>
              <a:rPr lang="en-US" dirty="0" smtClean="0">
                <a:solidFill>
                  <a:schemeClr val="bg1"/>
                </a:solidFill>
                <a:ea typeface="Verdana" pitchFamily="34" charset="0"/>
                <a:cs typeface="Verdana" pitchFamily="34" charset="0"/>
              </a:rPr>
              <a:t> </a:t>
            </a:r>
            <a:r>
              <a:rPr lang="en-US" dirty="0" err="1" smtClean="0">
                <a:solidFill>
                  <a:schemeClr val="bg1"/>
                </a:solidFill>
                <a:ea typeface="Verdana" pitchFamily="34" charset="0"/>
                <a:cs typeface="Verdana" pitchFamily="34" charset="0"/>
              </a:rPr>
              <a:t>ke</a:t>
            </a:r>
            <a:r>
              <a:rPr lang="en-US" dirty="0" smtClean="0">
                <a:solidFill>
                  <a:schemeClr val="bg1"/>
                </a:solidFill>
                <a:ea typeface="Verdana" pitchFamily="34" charset="0"/>
                <a:cs typeface="Verdana" pitchFamily="34" charset="0"/>
              </a:rPr>
              <a:t> VGA Port </a:t>
            </a:r>
            <a:r>
              <a:rPr lang="en-US" dirty="0" err="1" smtClean="0">
                <a:solidFill>
                  <a:schemeClr val="bg1"/>
                </a:solidFill>
                <a:ea typeface="Verdana" pitchFamily="34" charset="0"/>
                <a:cs typeface="Verdana" pitchFamily="34" charset="0"/>
              </a:rPr>
              <a:t>pada</a:t>
            </a:r>
            <a:r>
              <a:rPr lang="en-US" dirty="0" smtClean="0">
                <a:solidFill>
                  <a:schemeClr val="bg1"/>
                </a:solidFill>
                <a:ea typeface="Verdana" pitchFamily="34" charset="0"/>
                <a:cs typeface="Verdana" pitchFamily="34" charset="0"/>
              </a:rPr>
              <a:t> PC. </a:t>
            </a:r>
            <a:r>
              <a:rPr lang="en-US" dirty="0" err="1" smtClean="0">
                <a:solidFill>
                  <a:schemeClr val="bg1"/>
                </a:solidFill>
                <a:ea typeface="Verdana" pitchFamily="34" charset="0"/>
                <a:cs typeface="Verdana" pitchFamily="34" charset="0"/>
              </a:rPr>
              <a:t>Digunakan</a:t>
            </a:r>
            <a:r>
              <a:rPr lang="en-US" dirty="0" smtClean="0">
                <a:solidFill>
                  <a:schemeClr val="bg1"/>
                </a:solidFill>
                <a:ea typeface="Verdana" pitchFamily="34" charset="0"/>
                <a:cs typeface="Verdana" pitchFamily="34" charset="0"/>
              </a:rPr>
              <a:t> </a:t>
            </a:r>
            <a:r>
              <a:rPr lang="en-US" dirty="0" err="1" smtClean="0">
                <a:solidFill>
                  <a:schemeClr val="bg1"/>
                </a:solidFill>
                <a:ea typeface="Verdana" pitchFamily="34" charset="0"/>
                <a:cs typeface="Verdana" pitchFamily="34" charset="0"/>
              </a:rPr>
              <a:t>untuk</a:t>
            </a:r>
            <a:r>
              <a:rPr lang="en-US" dirty="0" smtClean="0">
                <a:solidFill>
                  <a:schemeClr val="bg1"/>
                </a:solidFill>
                <a:ea typeface="Verdana" pitchFamily="34" charset="0"/>
                <a:cs typeface="Verdana" pitchFamily="34" charset="0"/>
              </a:rPr>
              <a:t> </a:t>
            </a:r>
            <a:r>
              <a:rPr lang="en-US" dirty="0">
                <a:solidFill>
                  <a:schemeClr val="bg1"/>
                </a:solidFill>
                <a:ea typeface="Verdana" pitchFamily="34" charset="0"/>
                <a:cs typeface="Verdana" pitchFamily="34" charset="0"/>
              </a:rPr>
              <a:t>m</a:t>
            </a:r>
            <a:r>
              <a:rPr lang="en-US" dirty="0" smtClean="0">
                <a:solidFill>
                  <a:schemeClr val="bg1"/>
                </a:solidFill>
                <a:ea typeface="Verdana" pitchFamily="34" charset="0"/>
                <a:cs typeface="Verdana" pitchFamily="34" charset="0"/>
              </a:rPr>
              <a:t>onitor </a:t>
            </a:r>
            <a:r>
              <a:rPr lang="en-US" dirty="0" err="1" smtClean="0">
                <a:solidFill>
                  <a:schemeClr val="bg1"/>
                </a:solidFill>
                <a:ea typeface="Verdana" pitchFamily="34" charset="0"/>
                <a:cs typeface="Verdana" pitchFamily="34" charset="0"/>
              </a:rPr>
              <a:t>dan</a:t>
            </a:r>
            <a:r>
              <a:rPr lang="en-US" dirty="0" smtClean="0">
                <a:solidFill>
                  <a:schemeClr val="bg1"/>
                </a:solidFill>
                <a:ea typeface="Verdana" pitchFamily="34" charset="0"/>
                <a:cs typeface="Verdana" pitchFamily="34" charset="0"/>
              </a:rPr>
              <a:t> projector.</a:t>
            </a:r>
            <a:endParaRPr lang="en-US" dirty="0">
              <a:solidFill>
                <a:schemeClr val="bg1"/>
              </a:solidFill>
              <a:ea typeface="Verdana" pitchFamily="34" charset="0"/>
              <a:cs typeface="Verdana" pitchFamily="34" charset="0"/>
            </a:endParaRPr>
          </a:p>
        </p:txBody>
      </p:sp>
      <p:pic>
        <p:nvPicPr>
          <p:cNvPr id="12" name="Picture 5" descr="db-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970" y="1606617"/>
            <a:ext cx="5870575"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9"/>
          <p:cNvSpPr txBox="1">
            <a:spLocks noChangeArrowheads="1"/>
          </p:cNvSpPr>
          <p:nvPr/>
        </p:nvSpPr>
        <p:spPr bwMode="auto">
          <a:xfrm>
            <a:off x="539947" y="491728"/>
            <a:ext cx="30369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spcBef>
                <a:spcPct val="50000"/>
              </a:spcBef>
            </a:pPr>
            <a:r>
              <a:rPr lang="en-US" sz="3600" b="1" dirty="0" smtClean="0">
                <a:solidFill>
                  <a:schemeClr val="bg1"/>
                </a:solidFill>
                <a:ea typeface="Verdana" panose="020B0604030504040204" pitchFamily="34" charset="0"/>
                <a:cs typeface="Verdana" panose="020B0604030504040204" pitchFamily="34" charset="0"/>
              </a:rPr>
              <a:t>VGA Cable</a:t>
            </a:r>
            <a:endParaRPr lang="en-US" sz="3600" b="1" dirty="0">
              <a:solidFill>
                <a:schemeClr val="bg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382918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Box 7"/>
          <p:cNvSpPr txBox="1">
            <a:spLocks noChangeArrowheads="1"/>
          </p:cNvSpPr>
          <p:nvPr/>
        </p:nvSpPr>
        <p:spPr bwMode="auto">
          <a:xfrm>
            <a:off x="498369" y="427129"/>
            <a:ext cx="3305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spcBef>
                <a:spcPct val="50000"/>
              </a:spcBef>
            </a:pPr>
            <a:r>
              <a:rPr lang="en-US" sz="3600" b="1" dirty="0" smtClean="0">
                <a:solidFill>
                  <a:schemeClr val="bg1"/>
                </a:solidFill>
                <a:ea typeface="Verdana" panose="020B0604030504040204" pitchFamily="34" charset="0"/>
                <a:cs typeface="Verdana" panose="020B0604030504040204" pitchFamily="34" charset="0"/>
              </a:rPr>
              <a:t>DVI Cable</a:t>
            </a:r>
            <a:endParaRPr lang="en-US" sz="3600" b="1" dirty="0">
              <a:solidFill>
                <a:schemeClr val="bg1"/>
              </a:solidFill>
              <a:ea typeface="Verdana" panose="020B0604030504040204" pitchFamily="34" charset="0"/>
              <a:cs typeface="Verdana" panose="020B0604030504040204" pitchFamily="34" charset="0"/>
            </a:endParaRPr>
          </a:p>
        </p:txBody>
      </p:sp>
      <p:sp>
        <p:nvSpPr>
          <p:cNvPr id="3" name="Rectangle 2"/>
          <p:cNvSpPr/>
          <p:nvPr/>
        </p:nvSpPr>
        <p:spPr>
          <a:xfrm>
            <a:off x="552741" y="4719531"/>
            <a:ext cx="10998283" cy="1200329"/>
          </a:xfrm>
          <a:prstGeom prst="rect">
            <a:avLst/>
          </a:prstGeom>
        </p:spPr>
        <p:txBody>
          <a:bodyPr wrap="square">
            <a:spAutoFit/>
          </a:bodyPr>
          <a:lstStyle/>
          <a:p>
            <a:pPr algn="just"/>
            <a:r>
              <a:rPr lang="en-US" sz="2400" dirty="0" err="1">
                <a:solidFill>
                  <a:schemeClr val="bg1"/>
                </a:solidFill>
                <a:latin typeface="Verdana" pitchFamily="34" charset="0"/>
                <a:ea typeface="Verdana" pitchFamily="34" charset="0"/>
                <a:cs typeface="Verdana" pitchFamily="34" charset="0"/>
              </a:rPr>
              <a:t>Kabel</a:t>
            </a:r>
            <a:r>
              <a:rPr lang="en-US" sz="2400" dirty="0">
                <a:solidFill>
                  <a:schemeClr val="bg1"/>
                </a:solidFill>
                <a:latin typeface="Verdana" pitchFamily="34" charset="0"/>
                <a:ea typeface="Verdana" pitchFamily="34" charset="0"/>
                <a:cs typeface="Verdana" pitchFamily="34" charset="0"/>
              </a:rPr>
              <a:t> yang </a:t>
            </a:r>
            <a:r>
              <a:rPr lang="en-US" sz="2400" dirty="0" err="1">
                <a:solidFill>
                  <a:schemeClr val="bg1"/>
                </a:solidFill>
                <a:latin typeface="Verdana" pitchFamily="34" charset="0"/>
                <a:ea typeface="Verdana" pitchFamily="34" charset="0"/>
                <a:cs typeface="Verdana" pitchFamily="34" charset="0"/>
              </a:rPr>
              <a:t>menghubungan</a:t>
            </a:r>
            <a:r>
              <a:rPr lang="en-US" sz="2400" dirty="0">
                <a:solidFill>
                  <a:schemeClr val="bg1"/>
                </a:solidFill>
                <a:latin typeface="Verdana" pitchFamily="34" charset="0"/>
                <a:ea typeface="Verdana" pitchFamily="34" charset="0"/>
                <a:cs typeface="Verdana" pitchFamily="34" charset="0"/>
              </a:rPr>
              <a:t> </a:t>
            </a:r>
            <a:r>
              <a:rPr lang="en-US" sz="2400" dirty="0" smtClean="0">
                <a:solidFill>
                  <a:schemeClr val="bg1"/>
                </a:solidFill>
                <a:latin typeface="Verdana" pitchFamily="34" charset="0"/>
                <a:ea typeface="Verdana" pitchFamily="34" charset="0"/>
                <a:cs typeface="Verdana" pitchFamily="34" charset="0"/>
              </a:rPr>
              <a:t>DVI port </a:t>
            </a:r>
            <a:r>
              <a:rPr lang="en-US" sz="2400" dirty="0" err="1" smtClean="0">
                <a:solidFill>
                  <a:schemeClr val="bg1"/>
                </a:solidFill>
                <a:latin typeface="Verdana" pitchFamily="34" charset="0"/>
                <a:ea typeface="Verdana" pitchFamily="34" charset="0"/>
                <a:cs typeface="Verdana" pitchFamily="34" charset="0"/>
              </a:rPr>
              <a:t>pada</a:t>
            </a:r>
            <a:r>
              <a:rPr lang="en-US" sz="2400" dirty="0" smtClean="0">
                <a:solidFill>
                  <a:schemeClr val="bg1"/>
                </a:solidFill>
                <a:latin typeface="Verdana" pitchFamily="34" charset="0"/>
                <a:ea typeface="Verdana" pitchFamily="34" charset="0"/>
                <a:cs typeface="Verdana" pitchFamily="34" charset="0"/>
              </a:rPr>
              <a:t> PC. </a:t>
            </a:r>
            <a:r>
              <a:rPr lang="en-US" sz="2400" dirty="0" err="1" smtClean="0">
                <a:solidFill>
                  <a:schemeClr val="bg1"/>
                </a:solidFill>
                <a:latin typeface="Verdana" pitchFamily="34" charset="0"/>
                <a:ea typeface="Verdana" pitchFamily="34" charset="0"/>
                <a:cs typeface="Verdana" pitchFamily="34" charset="0"/>
              </a:rPr>
              <a:t>Digunakan</a:t>
            </a:r>
            <a:r>
              <a:rPr lang="en-US" sz="2400" dirty="0" smtClean="0">
                <a:solidFill>
                  <a:schemeClr val="bg1"/>
                </a:solidFill>
                <a:latin typeface="Verdana" pitchFamily="34" charset="0"/>
                <a:ea typeface="Verdana" pitchFamily="34" charset="0"/>
                <a:cs typeface="Verdana" pitchFamily="34" charset="0"/>
              </a:rPr>
              <a:t> </a:t>
            </a:r>
            <a:r>
              <a:rPr lang="en-US" sz="2400" dirty="0" err="1" smtClean="0">
                <a:solidFill>
                  <a:schemeClr val="bg1"/>
                </a:solidFill>
                <a:latin typeface="Verdana" pitchFamily="34" charset="0"/>
                <a:ea typeface="Verdana" pitchFamily="34" charset="0"/>
                <a:cs typeface="Verdana" pitchFamily="34" charset="0"/>
              </a:rPr>
              <a:t>untuk</a:t>
            </a:r>
            <a:r>
              <a:rPr lang="en-US" sz="2400" dirty="0" smtClean="0">
                <a:solidFill>
                  <a:schemeClr val="bg1"/>
                </a:solidFill>
                <a:latin typeface="Verdana" pitchFamily="34" charset="0"/>
                <a:ea typeface="Verdana" pitchFamily="34" charset="0"/>
                <a:cs typeface="Verdana" pitchFamily="34" charset="0"/>
              </a:rPr>
              <a:t> monitor </a:t>
            </a:r>
            <a:r>
              <a:rPr lang="en-US" sz="2400" dirty="0" err="1" smtClean="0">
                <a:solidFill>
                  <a:schemeClr val="bg1"/>
                </a:solidFill>
                <a:latin typeface="Verdana" pitchFamily="34" charset="0"/>
                <a:ea typeface="Verdana" pitchFamily="34" charset="0"/>
                <a:cs typeface="Verdana" pitchFamily="34" charset="0"/>
              </a:rPr>
              <a:t>dan</a:t>
            </a:r>
            <a:r>
              <a:rPr lang="en-US" sz="2400" dirty="0" smtClean="0">
                <a:solidFill>
                  <a:schemeClr val="bg1"/>
                </a:solidFill>
                <a:latin typeface="Verdana" pitchFamily="34" charset="0"/>
                <a:ea typeface="Verdana" pitchFamily="34" charset="0"/>
                <a:cs typeface="Verdana" pitchFamily="34" charset="0"/>
              </a:rPr>
              <a:t> projector </a:t>
            </a:r>
            <a:r>
              <a:rPr lang="en-US" sz="2400" dirty="0" err="1" smtClean="0">
                <a:solidFill>
                  <a:schemeClr val="bg1"/>
                </a:solidFill>
                <a:latin typeface="Verdana" pitchFamily="34" charset="0"/>
                <a:ea typeface="Verdana" pitchFamily="34" charset="0"/>
                <a:cs typeface="Verdana" pitchFamily="34" charset="0"/>
              </a:rPr>
              <a:t>dengan</a:t>
            </a:r>
            <a:r>
              <a:rPr lang="en-US" sz="2400" dirty="0" smtClean="0">
                <a:solidFill>
                  <a:schemeClr val="bg1"/>
                </a:solidFill>
                <a:latin typeface="Verdana" pitchFamily="34" charset="0"/>
                <a:ea typeface="Verdana" pitchFamily="34" charset="0"/>
                <a:cs typeface="Verdana" pitchFamily="34" charset="0"/>
              </a:rPr>
              <a:t> </a:t>
            </a:r>
            <a:r>
              <a:rPr lang="en-US" sz="2400" dirty="0" err="1" smtClean="0">
                <a:solidFill>
                  <a:schemeClr val="bg1"/>
                </a:solidFill>
                <a:latin typeface="Verdana" pitchFamily="34" charset="0"/>
                <a:ea typeface="Verdana" pitchFamily="34" charset="0"/>
                <a:cs typeface="Verdana" pitchFamily="34" charset="0"/>
              </a:rPr>
              <a:t>kecepatan</a:t>
            </a:r>
            <a:r>
              <a:rPr lang="en-US" sz="2400" dirty="0" smtClean="0">
                <a:solidFill>
                  <a:schemeClr val="bg1"/>
                </a:solidFill>
                <a:latin typeface="Verdana" pitchFamily="34" charset="0"/>
                <a:ea typeface="Verdana" pitchFamily="34" charset="0"/>
                <a:cs typeface="Verdana" pitchFamily="34" charset="0"/>
              </a:rPr>
              <a:t> </a:t>
            </a:r>
            <a:r>
              <a:rPr lang="en-US" sz="2400" dirty="0" err="1" smtClean="0">
                <a:solidFill>
                  <a:schemeClr val="bg1"/>
                </a:solidFill>
                <a:latin typeface="Verdana" pitchFamily="34" charset="0"/>
                <a:ea typeface="Verdana" pitchFamily="34" charset="0"/>
                <a:cs typeface="Verdana" pitchFamily="34" charset="0"/>
              </a:rPr>
              <a:t>lebih</a:t>
            </a:r>
            <a:r>
              <a:rPr lang="en-US" sz="2400" dirty="0" smtClean="0">
                <a:solidFill>
                  <a:schemeClr val="bg1"/>
                </a:solidFill>
                <a:latin typeface="Verdana" pitchFamily="34" charset="0"/>
                <a:ea typeface="Verdana" pitchFamily="34" charset="0"/>
                <a:cs typeface="Verdana" pitchFamily="34" charset="0"/>
              </a:rPr>
              <a:t> </a:t>
            </a:r>
            <a:r>
              <a:rPr lang="en-US" sz="2400" dirty="0" err="1" smtClean="0">
                <a:solidFill>
                  <a:schemeClr val="bg1"/>
                </a:solidFill>
                <a:latin typeface="Verdana" pitchFamily="34" charset="0"/>
                <a:ea typeface="Verdana" pitchFamily="34" charset="0"/>
                <a:cs typeface="Verdana" pitchFamily="34" charset="0"/>
              </a:rPr>
              <a:t>baik</a:t>
            </a:r>
            <a:r>
              <a:rPr lang="en-US" sz="2400" dirty="0" smtClean="0">
                <a:solidFill>
                  <a:schemeClr val="bg1"/>
                </a:solidFill>
                <a:latin typeface="Verdana" pitchFamily="34" charset="0"/>
                <a:ea typeface="Verdana" pitchFamily="34" charset="0"/>
                <a:cs typeface="Verdana" pitchFamily="34" charset="0"/>
              </a:rPr>
              <a:t> </a:t>
            </a:r>
            <a:r>
              <a:rPr lang="en-US" sz="2400" dirty="0" err="1" smtClean="0">
                <a:solidFill>
                  <a:schemeClr val="bg1"/>
                </a:solidFill>
                <a:latin typeface="Verdana" pitchFamily="34" charset="0"/>
                <a:ea typeface="Verdana" pitchFamily="34" charset="0"/>
                <a:cs typeface="Verdana" pitchFamily="34" charset="0"/>
              </a:rPr>
              <a:t>daripada</a:t>
            </a:r>
            <a:r>
              <a:rPr lang="en-US" sz="2400" dirty="0" smtClean="0">
                <a:solidFill>
                  <a:schemeClr val="bg1"/>
                </a:solidFill>
                <a:latin typeface="Verdana" pitchFamily="34" charset="0"/>
                <a:ea typeface="Verdana" pitchFamily="34" charset="0"/>
                <a:cs typeface="Verdana" pitchFamily="34" charset="0"/>
              </a:rPr>
              <a:t> </a:t>
            </a:r>
            <a:r>
              <a:rPr lang="en-US" sz="2400" dirty="0" err="1" smtClean="0">
                <a:solidFill>
                  <a:schemeClr val="bg1"/>
                </a:solidFill>
                <a:latin typeface="Verdana" pitchFamily="34" charset="0"/>
                <a:ea typeface="Verdana" pitchFamily="34" charset="0"/>
                <a:cs typeface="Verdana" pitchFamily="34" charset="0"/>
              </a:rPr>
              <a:t>kabel</a:t>
            </a:r>
            <a:r>
              <a:rPr lang="en-US" sz="2400" dirty="0" smtClean="0">
                <a:solidFill>
                  <a:schemeClr val="bg1"/>
                </a:solidFill>
                <a:latin typeface="Verdana" pitchFamily="34" charset="0"/>
                <a:ea typeface="Verdana" pitchFamily="34" charset="0"/>
                <a:cs typeface="Verdana" pitchFamily="34" charset="0"/>
              </a:rPr>
              <a:t> VGA.</a:t>
            </a:r>
            <a:endParaRPr lang="id-ID" sz="2400" dirty="0">
              <a:solidFill>
                <a:schemeClr val="bg1"/>
              </a:solidFill>
              <a:latin typeface="Verdana" pitchFamily="34" charset="0"/>
              <a:ea typeface="Verdana" pitchFamily="34" charset="0"/>
              <a:cs typeface="Verdana" pitchFamily="34" charset="0"/>
            </a:endParaRPr>
          </a:p>
        </p:txBody>
      </p:sp>
      <p:grpSp>
        <p:nvGrpSpPr>
          <p:cNvPr id="4" name="Group 3"/>
          <p:cNvGrpSpPr/>
          <p:nvPr/>
        </p:nvGrpSpPr>
        <p:grpSpPr>
          <a:xfrm>
            <a:off x="659733" y="1527363"/>
            <a:ext cx="5441182" cy="2497229"/>
            <a:chOff x="498369" y="1527363"/>
            <a:chExt cx="5441182" cy="2497229"/>
          </a:xfrm>
        </p:grpSpPr>
        <p:pic>
          <p:nvPicPr>
            <p:cNvPr id="9" name="Picture 2" descr="C:\Users\Rama\Downloads\300px-dvi-ca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369" y="1527363"/>
              <a:ext cx="3120184" cy="24972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db-15"/>
            <p:cNvPicPr>
              <a:picLocks noChangeAspect="1" noChangeArrowheads="1"/>
            </p:cNvPicPr>
            <p:nvPr/>
          </p:nvPicPr>
          <p:blipFill rotWithShape="1">
            <a:blip r:embed="rId3">
              <a:extLst>
                <a:ext uri="{28A0092B-C50C-407E-A947-70E740481C1C}">
                  <a14:useLocalDpi xmlns:a14="http://schemas.microsoft.com/office/drawing/2010/main" val="0"/>
                </a:ext>
              </a:extLst>
            </a:blip>
            <a:srcRect l="60139" t="44585"/>
            <a:stretch/>
          </p:blipFill>
          <p:spPr bwMode="auto">
            <a:xfrm>
              <a:off x="3599463" y="1537738"/>
              <a:ext cx="2340088" cy="2486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7"/>
            <p:cNvSpPr txBox="1">
              <a:spLocks noChangeArrowheads="1"/>
            </p:cNvSpPr>
            <p:nvPr/>
          </p:nvSpPr>
          <p:spPr bwMode="auto">
            <a:xfrm>
              <a:off x="3830732" y="1537738"/>
              <a:ext cx="12253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spcBef>
                  <a:spcPct val="50000"/>
                </a:spcBef>
              </a:pPr>
              <a:r>
                <a:rPr lang="en-US" dirty="0" smtClean="0">
                  <a:latin typeface="Arial" panose="020B0604020202020204" pitchFamily="34" charset="0"/>
                </a:rPr>
                <a:t>DVI</a:t>
              </a:r>
            </a:p>
            <a:p>
              <a:pPr>
                <a:spcBef>
                  <a:spcPct val="50000"/>
                </a:spcBef>
              </a:pPr>
              <a:r>
                <a:rPr lang="en-US" dirty="0" smtClean="0">
                  <a:latin typeface="Arial" panose="020B0604020202020204" pitchFamily="34" charset="0"/>
                </a:rPr>
                <a:t>DB-24</a:t>
              </a:r>
              <a:endParaRPr lang="en-US" dirty="0">
                <a:latin typeface="Arial" panose="020B0604020202020204" pitchFamily="34" charset="0"/>
              </a:endParaRPr>
            </a:p>
          </p:txBody>
        </p:sp>
      </p:grpSp>
    </p:spTree>
    <p:extLst>
      <p:ext uri="{BB962C8B-B14F-4D97-AF65-F5344CB8AC3E}">
        <p14:creationId xmlns:p14="http://schemas.microsoft.com/office/powerpoint/2010/main" val="10900362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Box 7"/>
          <p:cNvSpPr txBox="1">
            <a:spLocks noChangeArrowheads="1"/>
          </p:cNvSpPr>
          <p:nvPr/>
        </p:nvSpPr>
        <p:spPr bwMode="auto">
          <a:xfrm>
            <a:off x="498369" y="427129"/>
            <a:ext cx="3305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spcBef>
                <a:spcPct val="50000"/>
              </a:spcBef>
            </a:pPr>
            <a:r>
              <a:rPr lang="en-US" sz="3600" b="1" dirty="0" smtClean="0">
                <a:solidFill>
                  <a:schemeClr val="bg1"/>
                </a:solidFill>
                <a:ea typeface="Verdana" panose="020B0604030504040204" pitchFamily="34" charset="0"/>
                <a:cs typeface="Verdana" panose="020B0604030504040204" pitchFamily="34" charset="0"/>
              </a:rPr>
              <a:t>HDMI Cable</a:t>
            </a:r>
            <a:endParaRPr lang="en-US" sz="3600" b="1" dirty="0">
              <a:solidFill>
                <a:schemeClr val="bg1"/>
              </a:solidFill>
              <a:ea typeface="Verdana" panose="020B0604030504040204" pitchFamily="34" charset="0"/>
              <a:cs typeface="Verdana" panose="020B0604030504040204" pitchFamily="34" charset="0"/>
            </a:endParaRPr>
          </a:p>
        </p:txBody>
      </p:sp>
      <p:sp>
        <p:nvSpPr>
          <p:cNvPr id="3" name="Rectangle 2"/>
          <p:cNvSpPr/>
          <p:nvPr/>
        </p:nvSpPr>
        <p:spPr>
          <a:xfrm>
            <a:off x="552741" y="4719531"/>
            <a:ext cx="10998283" cy="1569660"/>
          </a:xfrm>
          <a:prstGeom prst="rect">
            <a:avLst/>
          </a:prstGeom>
        </p:spPr>
        <p:txBody>
          <a:bodyPr wrap="square">
            <a:spAutoFit/>
          </a:bodyPr>
          <a:lstStyle/>
          <a:p>
            <a:pPr algn="just"/>
            <a:r>
              <a:rPr lang="en-US" sz="2400" dirty="0" err="1">
                <a:solidFill>
                  <a:schemeClr val="bg1"/>
                </a:solidFill>
                <a:latin typeface="Verdana" pitchFamily="34" charset="0"/>
                <a:ea typeface="Verdana" pitchFamily="34" charset="0"/>
                <a:cs typeface="Verdana" pitchFamily="34" charset="0"/>
              </a:rPr>
              <a:t>Kabel</a:t>
            </a:r>
            <a:r>
              <a:rPr lang="en-US" sz="2400" dirty="0">
                <a:solidFill>
                  <a:schemeClr val="bg1"/>
                </a:solidFill>
                <a:latin typeface="Verdana" pitchFamily="34" charset="0"/>
                <a:ea typeface="Verdana" pitchFamily="34" charset="0"/>
                <a:cs typeface="Verdana" pitchFamily="34" charset="0"/>
              </a:rPr>
              <a:t> yang </a:t>
            </a:r>
            <a:r>
              <a:rPr lang="en-US" sz="2400" dirty="0" err="1">
                <a:solidFill>
                  <a:schemeClr val="bg1"/>
                </a:solidFill>
                <a:latin typeface="Verdana" pitchFamily="34" charset="0"/>
                <a:ea typeface="Verdana" pitchFamily="34" charset="0"/>
                <a:cs typeface="Verdana" pitchFamily="34" charset="0"/>
              </a:rPr>
              <a:t>menghubungan</a:t>
            </a:r>
            <a:r>
              <a:rPr lang="en-US" sz="2400" dirty="0">
                <a:solidFill>
                  <a:schemeClr val="bg1"/>
                </a:solidFill>
                <a:latin typeface="Verdana" pitchFamily="34" charset="0"/>
                <a:ea typeface="Verdana" pitchFamily="34" charset="0"/>
                <a:cs typeface="Verdana" pitchFamily="34" charset="0"/>
              </a:rPr>
              <a:t> </a:t>
            </a:r>
            <a:r>
              <a:rPr lang="en-US" sz="2400" dirty="0" smtClean="0">
                <a:solidFill>
                  <a:schemeClr val="bg1"/>
                </a:solidFill>
                <a:latin typeface="Verdana" pitchFamily="34" charset="0"/>
                <a:ea typeface="Verdana" pitchFamily="34" charset="0"/>
                <a:cs typeface="Verdana" pitchFamily="34" charset="0"/>
              </a:rPr>
              <a:t>HDMI port </a:t>
            </a:r>
            <a:r>
              <a:rPr lang="en-US" sz="2400" dirty="0" err="1" smtClean="0">
                <a:solidFill>
                  <a:schemeClr val="bg1"/>
                </a:solidFill>
                <a:latin typeface="Verdana" pitchFamily="34" charset="0"/>
                <a:ea typeface="Verdana" pitchFamily="34" charset="0"/>
                <a:cs typeface="Verdana" pitchFamily="34" charset="0"/>
              </a:rPr>
              <a:t>pada</a:t>
            </a:r>
            <a:r>
              <a:rPr lang="en-US" sz="2400" dirty="0" smtClean="0">
                <a:solidFill>
                  <a:schemeClr val="bg1"/>
                </a:solidFill>
                <a:latin typeface="Verdana" pitchFamily="34" charset="0"/>
                <a:ea typeface="Verdana" pitchFamily="34" charset="0"/>
                <a:cs typeface="Verdana" pitchFamily="34" charset="0"/>
              </a:rPr>
              <a:t> PC. </a:t>
            </a:r>
            <a:r>
              <a:rPr lang="en-US" sz="2400" dirty="0" err="1" smtClean="0">
                <a:solidFill>
                  <a:schemeClr val="bg1"/>
                </a:solidFill>
                <a:latin typeface="Verdana" pitchFamily="34" charset="0"/>
                <a:ea typeface="Verdana" pitchFamily="34" charset="0"/>
                <a:cs typeface="Verdana" pitchFamily="34" charset="0"/>
              </a:rPr>
              <a:t>Berfungsi</a:t>
            </a:r>
            <a:r>
              <a:rPr lang="en-US" sz="2400" dirty="0" smtClean="0">
                <a:solidFill>
                  <a:schemeClr val="bg1"/>
                </a:solidFill>
                <a:latin typeface="Verdana" pitchFamily="34" charset="0"/>
                <a:ea typeface="Verdana" pitchFamily="34" charset="0"/>
                <a:cs typeface="Verdana" pitchFamily="34" charset="0"/>
              </a:rPr>
              <a:t> </a:t>
            </a:r>
            <a:r>
              <a:rPr lang="en-US" sz="2400" dirty="0" err="1" smtClean="0">
                <a:solidFill>
                  <a:schemeClr val="bg1"/>
                </a:solidFill>
                <a:latin typeface="Verdana" pitchFamily="34" charset="0"/>
                <a:ea typeface="Verdana" pitchFamily="34" charset="0"/>
                <a:cs typeface="Verdana" pitchFamily="34" charset="0"/>
              </a:rPr>
              <a:t>mengkoneksikan</a:t>
            </a:r>
            <a:r>
              <a:rPr lang="en-US" sz="2400" dirty="0" smtClean="0">
                <a:solidFill>
                  <a:schemeClr val="bg1"/>
                </a:solidFill>
                <a:latin typeface="Verdana" pitchFamily="34" charset="0"/>
                <a:ea typeface="Verdana" pitchFamily="34" charset="0"/>
                <a:cs typeface="Verdana" pitchFamily="34" charset="0"/>
              </a:rPr>
              <a:t> </a:t>
            </a:r>
            <a:r>
              <a:rPr lang="id-ID" sz="2400" dirty="0" smtClean="0">
                <a:solidFill>
                  <a:schemeClr val="bg1"/>
                </a:solidFill>
                <a:latin typeface="Verdana" pitchFamily="34" charset="0"/>
                <a:ea typeface="Verdana" pitchFamily="34" charset="0"/>
                <a:cs typeface="Verdana" pitchFamily="34" charset="0"/>
              </a:rPr>
              <a:t>seluruh </a:t>
            </a:r>
            <a:r>
              <a:rPr lang="id-ID" sz="2400" dirty="0">
                <a:solidFill>
                  <a:schemeClr val="bg1"/>
                </a:solidFill>
                <a:latin typeface="Verdana" pitchFamily="34" charset="0"/>
                <a:ea typeface="Verdana" pitchFamily="34" charset="0"/>
                <a:cs typeface="Verdana" pitchFamily="34" charset="0"/>
              </a:rPr>
              <a:t>sumber audio</a:t>
            </a:r>
            <a:r>
              <a:rPr lang="en-US" sz="2400" dirty="0">
                <a:solidFill>
                  <a:schemeClr val="bg1"/>
                </a:solidFill>
                <a:latin typeface="Verdana" pitchFamily="34" charset="0"/>
                <a:ea typeface="Verdana" pitchFamily="34" charset="0"/>
                <a:cs typeface="Verdana" pitchFamily="34" charset="0"/>
              </a:rPr>
              <a:t> </a:t>
            </a:r>
            <a:r>
              <a:rPr lang="en-US" sz="2400" dirty="0" err="1">
                <a:solidFill>
                  <a:schemeClr val="bg1"/>
                </a:solidFill>
                <a:latin typeface="Verdana" pitchFamily="34" charset="0"/>
                <a:ea typeface="Verdana" pitchFamily="34" charset="0"/>
                <a:cs typeface="Verdana" pitchFamily="34" charset="0"/>
              </a:rPr>
              <a:t>dan</a:t>
            </a:r>
            <a:r>
              <a:rPr lang="en-US" sz="2400" dirty="0">
                <a:solidFill>
                  <a:schemeClr val="bg1"/>
                </a:solidFill>
                <a:latin typeface="Verdana" pitchFamily="34" charset="0"/>
                <a:ea typeface="Verdana" pitchFamily="34" charset="0"/>
                <a:cs typeface="Verdana" pitchFamily="34" charset="0"/>
              </a:rPr>
              <a:t> </a:t>
            </a:r>
            <a:r>
              <a:rPr lang="id-ID" sz="2400" dirty="0" smtClean="0">
                <a:solidFill>
                  <a:schemeClr val="bg1"/>
                </a:solidFill>
                <a:latin typeface="Verdana" pitchFamily="34" charset="0"/>
                <a:ea typeface="Verdana" pitchFamily="34" charset="0"/>
                <a:cs typeface="Verdana" pitchFamily="34" charset="0"/>
              </a:rPr>
              <a:t>video</a:t>
            </a:r>
            <a:r>
              <a:rPr lang="en-US" sz="2400" dirty="0" smtClean="0">
                <a:solidFill>
                  <a:schemeClr val="bg1"/>
                </a:solidFill>
                <a:latin typeface="Verdana" pitchFamily="34" charset="0"/>
                <a:ea typeface="Verdana" pitchFamily="34" charset="0"/>
                <a:cs typeface="Verdana" pitchFamily="34" charset="0"/>
              </a:rPr>
              <a:t>.</a:t>
            </a:r>
            <a:r>
              <a:rPr lang="id-ID" sz="2400" dirty="0" smtClean="0">
                <a:solidFill>
                  <a:schemeClr val="bg1"/>
                </a:solidFill>
                <a:latin typeface="Verdana" pitchFamily="34" charset="0"/>
                <a:ea typeface="Verdana" pitchFamily="34" charset="0"/>
                <a:cs typeface="Verdana" pitchFamily="34" charset="0"/>
              </a:rPr>
              <a:t> </a:t>
            </a:r>
            <a:r>
              <a:rPr lang="en-US" sz="2400" dirty="0" err="1" smtClean="0">
                <a:solidFill>
                  <a:schemeClr val="bg1"/>
                </a:solidFill>
                <a:latin typeface="Verdana" pitchFamily="34" charset="0"/>
                <a:ea typeface="Verdana" pitchFamily="34" charset="0"/>
                <a:cs typeface="Verdana" pitchFamily="34" charset="0"/>
              </a:rPr>
              <a:t>Digunakan</a:t>
            </a:r>
            <a:r>
              <a:rPr lang="en-US" sz="2400" dirty="0" smtClean="0">
                <a:solidFill>
                  <a:schemeClr val="bg1"/>
                </a:solidFill>
                <a:latin typeface="Verdana" pitchFamily="34" charset="0"/>
                <a:ea typeface="Verdana" pitchFamily="34" charset="0"/>
                <a:cs typeface="Verdana" pitchFamily="34" charset="0"/>
              </a:rPr>
              <a:t> </a:t>
            </a:r>
            <a:r>
              <a:rPr lang="en-US" sz="2400" dirty="0" err="1" smtClean="0">
                <a:solidFill>
                  <a:schemeClr val="bg1"/>
                </a:solidFill>
                <a:latin typeface="Verdana" pitchFamily="34" charset="0"/>
                <a:ea typeface="Verdana" pitchFamily="34" charset="0"/>
                <a:cs typeface="Verdana" pitchFamily="34" charset="0"/>
              </a:rPr>
              <a:t>untuk</a:t>
            </a:r>
            <a:r>
              <a:rPr lang="en-US" sz="2400" dirty="0" smtClean="0">
                <a:solidFill>
                  <a:schemeClr val="bg1"/>
                </a:solidFill>
                <a:latin typeface="Verdana" pitchFamily="34" charset="0"/>
                <a:ea typeface="Verdana" pitchFamily="34" charset="0"/>
                <a:cs typeface="Verdana" pitchFamily="34" charset="0"/>
              </a:rPr>
              <a:t> </a:t>
            </a:r>
            <a:r>
              <a:rPr lang="en-US" sz="2400" dirty="0">
                <a:solidFill>
                  <a:schemeClr val="bg1"/>
                </a:solidFill>
                <a:latin typeface="Verdana" pitchFamily="34" charset="0"/>
                <a:ea typeface="Verdana" pitchFamily="34" charset="0"/>
                <a:cs typeface="Verdana" pitchFamily="34" charset="0"/>
              </a:rPr>
              <a:t>b</a:t>
            </a:r>
            <a:r>
              <a:rPr lang="id-ID" sz="2400" dirty="0" smtClean="0">
                <a:solidFill>
                  <a:schemeClr val="bg1"/>
                </a:solidFill>
                <a:latin typeface="Verdana" pitchFamily="34" charset="0"/>
                <a:ea typeface="Verdana" pitchFamily="34" charset="0"/>
                <a:cs typeface="Verdana" pitchFamily="34" charset="0"/>
              </a:rPr>
              <a:t>lu</a:t>
            </a:r>
            <a:r>
              <a:rPr lang="en-US" sz="2400" dirty="0" smtClean="0">
                <a:solidFill>
                  <a:schemeClr val="bg1"/>
                </a:solidFill>
                <a:latin typeface="Verdana" pitchFamily="34" charset="0"/>
                <a:ea typeface="Verdana" pitchFamily="34" charset="0"/>
                <a:cs typeface="Verdana" pitchFamily="34" charset="0"/>
              </a:rPr>
              <a:t>e</a:t>
            </a:r>
            <a:r>
              <a:rPr lang="id-ID" sz="2400" dirty="0" smtClean="0">
                <a:solidFill>
                  <a:schemeClr val="bg1"/>
                </a:solidFill>
                <a:latin typeface="Verdana" pitchFamily="34" charset="0"/>
                <a:ea typeface="Verdana" pitchFamily="34" charset="0"/>
                <a:cs typeface="Verdana" pitchFamily="34" charset="0"/>
              </a:rPr>
              <a:t>ray </a:t>
            </a:r>
            <a:r>
              <a:rPr lang="en-US" sz="2400" dirty="0" smtClean="0">
                <a:solidFill>
                  <a:schemeClr val="bg1"/>
                </a:solidFill>
                <a:latin typeface="Verdana" pitchFamily="34" charset="0"/>
                <a:ea typeface="Verdana" pitchFamily="34" charset="0"/>
                <a:cs typeface="Verdana" pitchFamily="34" charset="0"/>
              </a:rPr>
              <a:t>d</a:t>
            </a:r>
            <a:r>
              <a:rPr lang="id-ID" sz="2400" dirty="0" smtClean="0">
                <a:solidFill>
                  <a:schemeClr val="bg1"/>
                </a:solidFill>
                <a:latin typeface="Verdana" pitchFamily="34" charset="0"/>
                <a:ea typeface="Verdana" pitchFamily="34" charset="0"/>
                <a:cs typeface="Verdana" pitchFamily="34" charset="0"/>
              </a:rPr>
              <a:t>isc </a:t>
            </a:r>
            <a:r>
              <a:rPr lang="id-ID" sz="2400" dirty="0">
                <a:solidFill>
                  <a:schemeClr val="bg1"/>
                </a:solidFill>
                <a:latin typeface="Verdana" pitchFamily="34" charset="0"/>
                <a:ea typeface="Verdana" pitchFamily="34" charset="0"/>
                <a:cs typeface="Verdana" pitchFamily="34" charset="0"/>
              </a:rPr>
              <a:t>Player, PC, </a:t>
            </a:r>
            <a:r>
              <a:rPr lang="en-US" sz="2400" dirty="0" smtClean="0">
                <a:solidFill>
                  <a:schemeClr val="bg1"/>
                </a:solidFill>
                <a:latin typeface="Verdana" pitchFamily="34" charset="0"/>
                <a:ea typeface="Verdana" pitchFamily="34" charset="0"/>
                <a:cs typeface="Verdana" pitchFamily="34" charset="0"/>
              </a:rPr>
              <a:t>v</a:t>
            </a:r>
            <a:r>
              <a:rPr lang="id-ID" sz="2400" dirty="0" smtClean="0">
                <a:solidFill>
                  <a:schemeClr val="bg1"/>
                </a:solidFill>
                <a:latin typeface="Verdana" pitchFamily="34" charset="0"/>
                <a:ea typeface="Verdana" pitchFamily="34" charset="0"/>
                <a:cs typeface="Verdana" pitchFamily="34" charset="0"/>
              </a:rPr>
              <a:t>ideo </a:t>
            </a:r>
            <a:r>
              <a:rPr lang="id-ID" sz="2400" dirty="0">
                <a:solidFill>
                  <a:schemeClr val="bg1"/>
                </a:solidFill>
                <a:latin typeface="Verdana" pitchFamily="34" charset="0"/>
                <a:ea typeface="Verdana" pitchFamily="34" charset="0"/>
                <a:cs typeface="Verdana" pitchFamily="34" charset="0"/>
              </a:rPr>
              <a:t>game </a:t>
            </a:r>
            <a:r>
              <a:rPr lang="en-US" sz="2400" dirty="0" smtClean="0">
                <a:solidFill>
                  <a:schemeClr val="bg1"/>
                </a:solidFill>
                <a:latin typeface="Verdana" pitchFamily="34" charset="0"/>
                <a:ea typeface="Verdana" pitchFamily="34" charset="0"/>
                <a:cs typeface="Verdana" pitchFamily="34" charset="0"/>
              </a:rPr>
              <a:t>c</a:t>
            </a:r>
            <a:r>
              <a:rPr lang="id-ID" sz="2400" dirty="0" smtClean="0">
                <a:solidFill>
                  <a:schemeClr val="bg1"/>
                </a:solidFill>
                <a:latin typeface="Verdana" pitchFamily="34" charset="0"/>
                <a:ea typeface="Verdana" pitchFamily="34" charset="0"/>
                <a:cs typeface="Verdana" pitchFamily="34" charset="0"/>
              </a:rPr>
              <a:t>onsole</a:t>
            </a:r>
            <a:r>
              <a:rPr lang="id-ID" sz="2400" dirty="0">
                <a:solidFill>
                  <a:schemeClr val="bg1"/>
                </a:solidFill>
                <a:latin typeface="Verdana" pitchFamily="34" charset="0"/>
                <a:ea typeface="Verdana" pitchFamily="34" charset="0"/>
                <a:cs typeface="Verdana" pitchFamily="34" charset="0"/>
              </a:rPr>
              <a:t>, </a:t>
            </a:r>
            <a:r>
              <a:rPr lang="id-ID" sz="2400" dirty="0" smtClean="0">
                <a:solidFill>
                  <a:schemeClr val="bg1"/>
                </a:solidFill>
                <a:latin typeface="Verdana" pitchFamily="34" charset="0"/>
                <a:ea typeface="Verdana" pitchFamily="34" charset="0"/>
                <a:cs typeface="Verdana" pitchFamily="34" charset="0"/>
              </a:rPr>
              <a:t>monitor, </a:t>
            </a:r>
            <a:r>
              <a:rPr lang="id-ID" sz="2400" dirty="0">
                <a:solidFill>
                  <a:schemeClr val="bg1"/>
                </a:solidFill>
                <a:latin typeface="Verdana" pitchFamily="34" charset="0"/>
                <a:ea typeface="Verdana" pitchFamily="34" charset="0"/>
                <a:cs typeface="Verdana" pitchFamily="34" charset="0"/>
              </a:rPr>
              <a:t>dan telivisi digital.</a:t>
            </a:r>
          </a:p>
        </p:txBody>
      </p:sp>
      <p:grpSp>
        <p:nvGrpSpPr>
          <p:cNvPr id="4" name="Group 3"/>
          <p:cNvGrpSpPr/>
          <p:nvPr/>
        </p:nvGrpSpPr>
        <p:grpSpPr>
          <a:xfrm>
            <a:off x="678248" y="1882586"/>
            <a:ext cx="6436102" cy="2306420"/>
            <a:chOff x="678248" y="1882586"/>
            <a:chExt cx="6436102" cy="2306420"/>
          </a:xfrm>
        </p:grpSpPr>
        <p:pic>
          <p:nvPicPr>
            <p:cNvPr id="6147" name="Picture 3" descr="C:\Users\Rama\Downloads\kabel HDM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248" y="1882587"/>
              <a:ext cx="4095408" cy="23064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db-15"/>
            <p:cNvPicPr>
              <a:picLocks noChangeAspect="1" noChangeArrowheads="1"/>
            </p:cNvPicPr>
            <p:nvPr/>
          </p:nvPicPr>
          <p:blipFill rotWithShape="1">
            <a:blip r:embed="rId3">
              <a:extLst>
                <a:ext uri="{28A0092B-C50C-407E-A947-70E740481C1C}">
                  <a14:useLocalDpi xmlns:a14="http://schemas.microsoft.com/office/drawing/2010/main" val="0"/>
                </a:ext>
              </a:extLst>
            </a:blip>
            <a:srcRect l="60139" t="44585"/>
            <a:stretch/>
          </p:blipFill>
          <p:spPr bwMode="auto">
            <a:xfrm>
              <a:off x="4774262" y="1882586"/>
              <a:ext cx="2340088" cy="2306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7"/>
            <p:cNvSpPr txBox="1">
              <a:spLocks noChangeArrowheads="1"/>
            </p:cNvSpPr>
            <p:nvPr/>
          </p:nvSpPr>
          <p:spPr bwMode="auto">
            <a:xfrm>
              <a:off x="5005530" y="2017623"/>
              <a:ext cx="13676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spcBef>
                  <a:spcPct val="50000"/>
                </a:spcBef>
              </a:pPr>
              <a:r>
                <a:rPr lang="en-US" dirty="0" smtClean="0">
                  <a:latin typeface="Arial" panose="020B0604020202020204" pitchFamily="34" charset="0"/>
                </a:rPr>
                <a:t>HDMI</a:t>
              </a:r>
              <a:endParaRPr lang="en-US" dirty="0">
                <a:latin typeface="Arial" panose="020B0604020202020204" pitchFamily="34" charset="0"/>
              </a:endParaRPr>
            </a:p>
          </p:txBody>
        </p:sp>
      </p:grpSp>
    </p:spTree>
    <p:extLst>
      <p:ext uri="{BB962C8B-B14F-4D97-AF65-F5344CB8AC3E}">
        <p14:creationId xmlns:p14="http://schemas.microsoft.com/office/powerpoint/2010/main" val="39700902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Box 7"/>
          <p:cNvSpPr txBox="1">
            <a:spLocks noChangeArrowheads="1"/>
          </p:cNvSpPr>
          <p:nvPr/>
        </p:nvSpPr>
        <p:spPr bwMode="auto">
          <a:xfrm>
            <a:off x="498369" y="427129"/>
            <a:ext cx="3305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spcBef>
                <a:spcPct val="50000"/>
              </a:spcBef>
            </a:pPr>
            <a:r>
              <a:rPr lang="en-US" sz="3600" b="1" dirty="0" smtClean="0">
                <a:solidFill>
                  <a:schemeClr val="bg1"/>
                </a:solidFill>
                <a:ea typeface="Verdana" panose="020B0604030504040204" pitchFamily="34" charset="0"/>
                <a:cs typeface="Verdana" panose="020B0604030504040204" pitchFamily="34" charset="0"/>
              </a:rPr>
              <a:t>Audio Cable</a:t>
            </a:r>
            <a:endParaRPr lang="en-US" sz="3600" b="1" dirty="0">
              <a:solidFill>
                <a:schemeClr val="bg1"/>
              </a:solidFill>
              <a:ea typeface="Verdana" panose="020B0604030504040204" pitchFamily="34" charset="0"/>
              <a:cs typeface="Verdana" panose="020B0604030504040204" pitchFamily="34" charset="0"/>
            </a:endParaRPr>
          </a:p>
        </p:txBody>
      </p:sp>
      <p:sp>
        <p:nvSpPr>
          <p:cNvPr id="3" name="Rectangle 2"/>
          <p:cNvSpPr/>
          <p:nvPr/>
        </p:nvSpPr>
        <p:spPr>
          <a:xfrm>
            <a:off x="552741" y="4719531"/>
            <a:ext cx="10998283" cy="830997"/>
          </a:xfrm>
          <a:prstGeom prst="rect">
            <a:avLst/>
          </a:prstGeom>
        </p:spPr>
        <p:txBody>
          <a:bodyPr wrap="square">
            <a:spAutoFit/>
          </a:bodyPr>
          <a:lstStyle/>
          <a:p>
            <a:pPr algn="just"/>
            <a:r>
              <a:rPr lang="en-US" sz="2400" dirty="0" err="1">
                <a:solidFill>
                  <a:schemeClr val="bg1"/>
                </a:solidFill>
                <a:latin typeface="Verdana" pitchFamily="34" charset="0"/>
                <a:ea typeface="Verdana" pitchFamily="34" charset="0"/>
                <a:cs typeface="Verdana" pitchFamily="34" charset="0"/>
              </a:rPr>
              <a:t>Kabel</a:t>
            </a:r>
            <a:r>
              <a:rPr lang="en-US" sz="2400" dirty="0">
                <a:solidFill>
                  <a:schemeClr val="bg1"/>
                </a:solidFill>
                <a:latin typeface="Verdana" pitchFamily="34" charset="0"/>
                <a:ea typeface="Verdana" pitchFamily="34" charset="0"/>
                <a:cs typeface="Verdana" pitchFamily="34" charset="0"/>
              </a:rPr>
              <a:t> yang </a:t>
            </a:r>
            <a:r>
              <a:rPr lang="en-US" sz="2400" dirty="0" err="1">
                <a:solidFill>
                  <a:schemeClr val="bg1"/>
                </a:solidFill>
                <a:latin typeface="Verdana" pitchFamily="34" charset="0"/>
                <a:ea typeface="Verdana" pitchFamily="34" charset="0"/>
                <a:cs typeface="Verdana" pitchFamily="34" charset="0"/>
              </a:rPr>
              <a:t>menghubungan</a:t>
            </a:r>
            <a:r>
              <a:rPr lang="en-US" sz="2400" dirty="0">
                <a:solidFill>
                  <a:schemeClr val="bg1"/>
                </a:solidFill>
                <a:latin typeface="Verdana" pitchFamily="34" charset="0"/>
                <a:ea typeface="Verdana" pitchFamily="34" charset="0"/>
                <a:cs typeface="Verdana" pitchFamily="34" charset="0"/>
              </a:rPr>
              <a:t> </a:t>
            </a:r>
            <a:r>
              <a:rPr lang="en-US" sz="2400" dirty="0" smtClean="0">
                <a:solidFill>
                  <a:schemeClr val="bg1"/>
                </a:solidFill>
                <a:latin typeface="Verdana" pitchFamily="34" charset="0"/>
                <a:ea typeface="Verdana" pitchFamily="34" charset="0"/>
                <a:cs typeface="Verdana" pitchFamily="34" charset="0"/>
              </a:rPr>
              <a:t>Audio port (Line-in, Line-out) </a:t>
            </a:r>
            <a:r>
              <a:rPr lang="en-US" sz="2400" dirty="0" err="1" smtClean="0">
                <a:solidFill>
                  <a:schemeClr val="bg1"/>
                </a:solidFill>
                <a:latin typeface="Verdana" pitchFamily="34" charset="0"/>
                <a:ea typeface="Verdana" pitchFamily="34" charset="0"/>
                <a:cs typeface="Verdana" pitchFamily="34" charset="0"/>
              </a:rPr>
              <a:t>pada</a:t>
            </a:r>
            <a:r>
              <a:rPr lang="en-US" sz="2400" dirty="0" smtClean="0">
                <a:solidFill>
                  <a:schemeClr val="bg1"/>
                </a:solidFill>
                <a:latin typeface="Verdana" pitchFamily="34" charset="0"/>
                <a:ea typeface="Verdana" pitchFamily="34" charset="0"/>
                <a:cs typeface="Verdana" pitchFamily="34" charset="0"/>
              </a:rPr>
              <a:t> PC. </a:t>
            </a:r>
            <a:r>
              <a:rPr lang="en-US" sz="2400" dirty="0" err="1" smtClean="0">
                <a:solidFill>
                  <a:schemeClr val="bg1"/>
                </a:solidFill>
                <a:latin typeface="Verdana" pitchFamily="34" charset="0"/>
                <a:ea typeface="Verdana" pitchFamily="34" charset="0"/>
                <a:cs typeface="Verdana" pitchFamily="34" charset="0"/>
              </a:rPr>
              <a:t>Digunakan</a:t>
            </a:r>
            <a:r>
              <a:rPr lang="en-US" sz="2400" dirty="0" smtClean="0">
                <a:solidFill>
                  <a:schemeClr val="bg1"/>
                </a:solidFill>
                <a:latin typeface="Verdana" pitchFamily="34" charset="0"/>
                <a:ea typeface="Verdana" pitchFamily="34" charset="0"/>
                <a:cs typeface="Verdana" pitchFamily="34" charset="0"/>
              </a:rPr>
              <a:t> </a:t>
            </a:r>
            <a:r>
              <a:rPr lang="en-US" sz="2400" dirty="0" err="1" smtClean="0">
                <a:solidFill>
                  <a:schemeClr val="bg1"/>
                </a:solidFill>
                <a:latin typeface="Verdana" pitchFamily="34" charset="0"/>
                <a:ea typeface="Verdana" pitchFamily="34" charset="0"/>
                <a:cs typeface="Verdana" pitchFamily="34" charset="0"/>
              </a:rPr>
              <a:t>untuk</a:t>
            </a:r>
            <a:r>
              <a:rPr lang="en-US" sz="2400" dirty="0" smtClean="0">
                <a:solidFill>
                  <a:schemeClr val="bg1"/>
                </a:solidFill>
                <a:latin typeface="Verdana" pitchFamily="34" charset="0"/>
                <a:ea typeface="Verdana" pitchFamily="34" charset="0"/>
                <a:cs typeface="Verdana" pitchFamily="34" charset="0"/>
              </a:rPr>
              <a:t> speaker, headphone.</a:t>
            </a:r>
            <a:endParaRPr lang="id-ID" sz="2400" dirty="0">
              <a:solidFill>
                <a:schemeClr val="bg1"/>
              </a:solidFill>
              <a:latin typeface="Verdana" pitchFamily="34" charset="0"/>
              <a:ea typeface="Verdana" pitchFamily="34" charset="0"/>
              <a:cs typeface="Verdana" pitchFamily="34" charset="0"/>
            </a:endParaRPr>
          </a:p>
        </p:txBody>
      </p:sp>
      <p:grpSp>
        <p:nvGrpSpPr>
          <p:cNvPr id="2" name="Group 1"/>
          <p:cNvGrpSpPr/>
          <p:nvPr/>
        </p:nvGrpSpPr>
        <p:grpSpPr>
          <a:xfrm>
            <a:off x="552741" y="1867752"/>
            <a:ext cx="5225551" cy="2308370"/>
            <a:chOff x="552741" y="1867752"/>
            <a:chExt cx="5225551" cy="2308370"/>
          </a:xfrm>
        </p:grpSpPr>
        <p:pic>
          <p:nvPicPr>
            <p:cNvPr id="10" name="Picture 9" descr="db-15"/>
            <p:cNvPicPr>
              <a:picLocks noChangeAspect="1" noChangeArrowheads="1"/>
            </p:cNvPicPr>
            <p:nvPr/>
          </p:nvPicPr>
          <p:blipFill rotWithShape="1">
            <a:blip r:embed="rId2">
              <a:extLst>
                <a:ext uri="{28A0092B-C50C-407E-A947-70E740481C1C}">
                  <a14:useLocalDpi xmlns:a14="http://schemas.microsoft.com/office/drawing/2010/main" val="0"/>
                </a:ext>
              </a:extLst>
            </a:blip>
            <a:srcRect l="60139" t="44585"/>
            <a:stretch/>
          </p:blipFill>
          <p:spPr bwMode="auto">
            <a:xfrm>
              <a:off x="3438204" y="1869139"/>
              <a:ext cx="2340088" cy="2306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7"/>
            <p:cNvSpPr txBox="1">
              <a:spLocks noChangeArrowheads="1"/>
            </p:cNvSpPr>
            <p:nvPr/>
          </p:nvSpPr>
          <p:spPr bwMode="auto">
            <a:xfrm>
              <a:off x="3669472" y="2004176"/>
              <a:ext cx="13676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spcBef>
                  <a:spcPct val="50000"/>
                </a:spcBef>
              </a:pPr>
              <a:r>
                <a:rPr lang="en-US" dirty="0" smtClean="0">
                  <a:latin typeface="Arial" panose="020B0604020202020204" pitchFamily="34" charset="0"/>
                </a:rPr>
                <a:t>Audio</a:t>
              </a:r>
              <a:endParaRPr lang="en-US" dirty="0">
                <a:latin typeface="Arial" panose="020B0604020202020204" pitchFamily="34" charset="0"/>
              </a:endParaRPr>
            </a:p>
          </p:txBody>
        </p:sp>
        <p:pic>
          <p:nvPicPr>
            <p:cNvPr id="1026" name="Picture 2" descr="C:\Users\Rama\Downloads\MUXMMRCA.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741" y="1867752"/>
              <a:ext cx="2885463" cy="230837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933565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Box 7"/>
          <p:cNvSpPr txBox="1">
            <a:spLocks noChangeArrowheads="1"/>
          </p:cNvSpPr>
          <p:nvPr/>
        </p:nvSpPr>
        <p:spPr bwMode="auto">
          <a:xfrm>
            <a:off x="498369" y="427129"/>
            <a:ext cx="3305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spcBef>
                <a:spcPct val="50000"/>
              </a:spcBef>
            </a:pPr>
            <a:r>
              <a:rPr lang="en-US" sz="3600" b="1" dirty="0" smtClean="0">
                <a:solidFill>
                  <a:schemeClr val="bg1"/>
                </a:solidFill>
                <a:ea typeface="Verdana" panose="020B0604030504040204" pitchFamily="34" charset="0"/>
                <a:cs typeface="Verdana" panose="020B0604030504040204" pitchFamily="34" charset="0"/>
              </a:rPr>
              <a:t>LAN Cable</a:t>
            </a:r>
            <a:endParaRPr lang="en-US" sz="3600" b="1" dirty="0">
              <a:solidFill>
                <a:schemeClr val="bg1"/>
              </a:solidFill>
              <a:ea typeface="Verdana" panose="020B0604030504040204" pitchFamily="34" charset="0"/>
              <a:cs typeface="Verdana" panose="020B0604030504040204" pitchFamily="34" charset="0"/>
            </a:endParaRPr>
          </a:p>
        </p:txBody>
      </p:sp>
      <p:sp>
        <p:nvSpPr>
          <p:cNvPr id="3" name="Rectangle 2"/>
          <p:cNvSpPr/>
          <p:nvPr/>
        </p:nvSpPr>
        <p:spPr>
          <a:xfrm>
            <a:off x="552741" y="4719531"/>
            <a:ext cx="10998283" cy="830997"/>
          </a:xfrm>
          <a:prstGeom prst="rect">
            <a:avLst/>
          </a:prstGeom>
        </p:spPr>
        <p:txBody>
          <a:bodyPr wrap="square">
            <a:spAutoFit/>
          </a:bodyPr>
          <a:lstStyle/>
          <a:p>
            <a:pPr algn="just"/>
            <a:r>
              <a:rPr lang="en-US" sz="2400" dirty="0" err="1">
                <a:solidFill>
                  <a:schemeClr val="bg1"/>
                </a:solidFill>
                <a:latin typeface="Verdana" pitchFamily="34" charset="0"/>
                <a:ea typeface="Verdana" pitchFamily="34" charset="0"/>
                <a:cs typeface="Verdana" pitchFamily="34" charset="0"/>
              </a:rPr>
              <a:t>Kabel</a:t>
            </a:r>
            <a:r>
              <a:rPr lang="en-US" sz="2400" dirty="0">
                <a:solidFill>
                  <a:schemeClr val="bg1"/>
                </a:solidFill>
                <a:latin typeface="Verdana" pitchFamily="34" charset="0"/>
                <a:ea typeface="Verdana" pitchFamily="34" charset="0"/>
                <a:cs typeface="Verdana" pitchFamily="34" charset="0"/>
              </a:rPr>
              <a:t> yang </a:t>
            </a:r>
            <a:r>
              <a:rPr lang="en-US" sz="2400" dirty="0" err="1">
                <a:solidFill>
                  <a:schemeClr val="bg1"/>
                </a:solidFill>
                <a:latin typeface="Verdana" pitchFamily="34" charset="0"/>
                <a:ea typeface="Verdana" pitchFamily="34" charset="0"/>
                <a:cs typeface="Verdana" pitchFamily="34" charset="0"/>
              </a:rPr>
              <a:t>menghubungan</a:t>
            </a:r>
            <a:r>
              <a:rPr lang="en-US" sz="2400" dirty="0">
                <a:solidFill>
                  <a:schemeClr val="bg1"/>
                </a:solidFill>
                <a:latin typeface="Verdana" pitchFamily="34" charset="0"/>
                <a:ea typeface="Verdana" pitchFamily="34" charset="0"/>
                <a:cs typeface="Verdana" pitchFamily="34" charset="0"/>
              </a:rPr>
              <a:t> </a:t>
            </a:r>
            <a:r>
              <a:rPr lang="en-US" sz="2400" dirty="0" smtClean="0">
                <a:solidFill>
                  <a:schemeClr val="bg1"/>
                </a:solidFill>
                <a:latin typeface="Verdana" pitchFamily="34" charset="0"/>
                <a:ea typeface="Verdana" pitchFamily="34" charset="0"/>
                <a:cs typeface="Verdana" pitchFamily="34" charset="0"/>
              </a:rPr>
              <a:t>LAN port </a:t>
            </a:r>
            <a:r>
              <a:rPr lang="en-US" sz="2400" dirty="0" err="1" smtClean="0">
                <a:solidFill>
                  <a:schemeClr val="bg1"/>
                </a:solidFill>
                <a:latin typeface="Verdana" pitchFamily="34" charset="0"/>
                <a:ea typeface="Verdana" pitchFamily="34" charset="0"/>
                <a:cs typeface="Verdana" pitchFamily="34" charset="0"/>
              </a:rPr>
              <a:t>pada</a:t>
            </a:r>
            <a:r>
              <a:rPr lang="en-US" sz="2400" dirty="0" smtClean="0">
                <a:solidFill>
                  <a:schemeClr val="bg1"/>
                </a:solidFill>
                <a:latin typeface="Verdana" pitchFamily="34" charset="0"/>
                <a:ea typeface="Verdana" pitchFamily="34" charset="0"/>
                <a:cs typeface="Verdana" pitchFamily="34" charset="0"/>
              </a:rPr>
              <a:t> PC. </a:t>
            </a:r>
            <a:r>
              <a:rPr lang="en-US" sz="2400" dirty="0" err="1" smtClean="0">
                <a:solidFill>
                  <a:schemeClr val="bg1"/>
                </a:solidFill>
                <a:latin typeface="Verdana" pitchFamily="34" charset="0"/>
                <a:ea typeface="Verdana" pitchFamily="34" charset="0"/>
                <a:cs typeface="Verdana" pitchFamily="34" charset="0"/>
              </a:rPr>
              <a:t>Digunakan</a:t>
            </a:r>
            <a:r>
              <a:rPr lang="en-US" sz="2400" dirty="0" smtClean="0">
                <a:solidFill>
                  <a:schemeClr val="bg1"/>
                </a:solidFill>
                <a:latin typeface="Verdana" pitchFamily="34" charset="0"/>
                <a:ea typeface="Verdana" pitchFamily="34" charset="0"/>
                <a:cs typeface="Verdana" pitchFamily="34" charset="0"/>
              </a:rPr>
              <a:t> </a:t>
            </a:r>
            <a:r>
              <a:rPr lang="en-US" sz="2400" dirty="0" err="1" smtClean="0">
                <a:solidFill>
                  <a:schemeClr val="bg1"/>
                </a:solidFill>
                <a:latin typeface="Verdana" pitchFamily="34" charset="0"/>
                <a:ea typeface="Verdana" pitchFamily="34" charset="0"/>
                <a:cs typeface="Verdana" pitchFamily="34" charset="0"/>
              </a:rPr>
              <a:t>untuk</a:t>
            </a:r>
            <a:r>
              <a:rPr lang="en-US" sz="2400" dirty="0" smtClean="0">
                <a:solidFill>
                  <a:schemeClr val="bg1"/>
                </a:solidFill>
                <a:latin typeface="Verdana" pitchFamily="34" charset="0"/>
                <a:ea typeface="Verdana" pitchFamily="34" charset="0"/>
                <a:cs typeface="Verdana" pitchFamily="34" charset="0"/>
              </a:rPr>
              <a:t> modem, switch, PC-PC, hub.</a:t>
            </a:r>
            <a:endParaRPr lang="id-ID" sz="2400" dirty="0">
              <a:solidFill>
                <a:schemeClr val="bg1"/>
              </a:solidFill>
              <a:latin typeface="Verdana" pitchFamily="34" charset="0"/>
              <a:ea typeface="Verdana" pitchFamily="34" charset="0"/>
              <a:cs typeface="Verdana" pitchFamily="34" charset="0"/>
            </a:endParaRPr>
          </a:p>
        </p:txBody>
      </p:sp>
      <p:grpSp>
        <p:nvGrpSpPr>
          <p:cNvPr id="4" name="Group 3"/>
          <p:cNvGrpSpPr/>
          <p:nvPr/>
        </p:nvGrpSpPr>
        <p:grpSpPr>
          <a:xfrm>
            <a:off x="607235" y="1855692"/>
            <a:ext cx="4652651" cy="2319866"/>
            <a:chOff x="607235" y="1855692"/>
            <a:chExt cx="4652651" cy="2319866"/>
          </a:xfrm>
        </p:grpSpPr>
        <p:pic>
          <p:nvPicPr>
            <p:cNvPr id="10" name="Picture 9" descr="db-15"/>
            <p:cNvPicPr>
              <a:picLocks noChangeAspect="1" noChangeArrowheads="1"/>
            </p:cNvPicPr>
            <p:nvPr/>
          </p:nvPicPr>
          <p:blipFill rotWithShape="1">
            <a:blip r:embed="rId2">
              <a:extLst>
                <a:ext uri="{28A0092B-C50C-407E-A947-70E740481C1C}">
                  <a14:useLocalDpi xmlns:a14="http://schemas.microsoft.com/office/drawing/2010/main" val="0"/>
                </a:ext>
              </a:extLst>
            </a:blip>
            <a:srcRect l="60139" t="44585"/>
            <a:stretch/>
          </p:blipFill>
          <p:spPr bwMode="auto">
            <a:xfrm>
              <a:off x="2919798" y="1855692"/>
              <a:ext cx="2340088" cy="2306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7"/>
            <p:cNvSpPr txBox="1">
              <a:spLocks noChangeArrowheads="1"/>
            </p:cNvSpPr>
            <p:nvPr/>
          </p:nvSpPr>
          <p:spPr bwMode="auto">
            <a:xfrm>
              <a:off x="3151066" y="1990729"/>
              <a:ext cx="136767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spcBef>
                  <a:spcPct val="50000"/>
                </a:spcBef>
              </a:pPr>
              <a:r>
                <a:rPr lang="en-US" dirty="0" smtClean="0">
                  <a:latin typeface="Arial" panose="020B0604020202020204" pitchFamily="34" charset="0"/>
                </a:rPr>
                <a:t>LAN</a:t>
              </a:r>
            </a:p>
            <a:p>
              <a:pPr>
                <a:spcBef>
                  <a:spcPct val="50000"/>
                </a:spcBef>
              </a:pPr>
              <a:r>
                <a:rPr lang="en-US" dirty="0" smtClean="0">
                  <a:latin typeface="Arial" panose="020B0604020202020204" pitchFamily="34" charset="0"/>
                </a:rPr>
                <a:t>RJ-45</a:t>
              </a:r>
              <a:endParaRPr lang="en-US" dirty="0">
                <a:latin typeface="Arial" panose="020B0604020202020204" pitchFamily="34" charset="0"/>
              </a:endParaRPr>
            </a:p>
          </p:txBody>
        </p:sp>
        <p:pic>
          <p:nvPicPr>
            <p:cNvPr id="2050" name="Picture 2" descr="C:\Users\Rama\Downloads\CL098BU-3_0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235" y="1861046"/>
              <a:ext cx="2314512" cy="231451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539692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508720" y="463067"/>
            <a:ext cx="100048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r>
              <a:rPr lang="id-ID" sz="3600" b="1" dirty="0" smtClean="0">
                <a:solidFill>
                  <a:schemeClr val="bg1"/>
                </a:solidFill>
              </a:rPr>
              <a:t>CENTRAL PROSECESSING UNIT (CPU)</a:t>
            </a:r>
            <a:endParaRPr lang="en-US" sz="3600" b="1" dirty="0">
              <a:solidFill>
                <a:schemeClr val="bg1"/>
              </a:solidFill>
            </a:endParaRPr>
          </a:p>
        </p:txBody>
      </p:sp>
      <p:sp>
        <p:nvSpPr>
          <p:cNvPr id="9" name="Rectangle 5"/>
          <p:cNvSpPr>
            <a:spLocks noChangeArrowheads="1"/>
          </p:cNvSpPr>
          <p:nvPr/>
        </p:nvSpPr>
        <p:spPr bwMode="auto">
          <a:xfrm>
            <a:off x="522166" y="1572465"/>
            <a:ext cx="1107484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just"/>
            <a:r>
              <a:rPr lang="en-US" sz="2000" dirty="0" smtClean="0">
                <a:solidFill>
                  <a:schemeClr val="bg1"/>
                </a:solidFill>
              </a:rPr>
              <a:t>M</a:t>
            </a:r>
            <a:r>
              <a:rPr lang="id-ID" sz="2000" dirty="0" smtClean="0">
                <a:solidFill>
                  <a:schemeClr val="bg1"/>
                </a:solidFill>
              </a:rPr>
              <a:t>erupakan </a:t>
            </a:r>
            <a:r>
              <a:rPr lang="id-ID" sz="2000" dirty="0">
                <a:solidFill>
                  <a:schemeClr val="bg1"/>
                </a:solidFill>
              </a:rPr>
              <a:t>otak sistem </a:t>
            </a:r>
            <a:r>
              <a:rPr lang="id-ID" sz="2000" dirty="0" smtClean="0">
                <a:solidFill>
                  <a:schemeClr val="bg1"/>
                </a:solidFill>
              </a:rPr>
              <a:t>komputer</a:t>
            </a:r>
            <a:r>
              <a:rPr lang="en-US" sz="2000" dirty="0" smtClean="0">
                <a:solidFill>
                  <a:schemeClr val="bg1"/>
                </a:solidFill>
              </a:rPr>
              <a:t> yang </a:t>
            </a:r>
            <a:r>
              <a:rPr lang="en-US" sz="2000" dirty="0" err="1" smtClean="0">
                <a:solidFill>
                  <a:schemeClr val="bg1"/>
                </a:solidFill>
              </a:rPr>
              <a:t>pada</a:t>
            </a:r>
            <a:r>
              <a:rPr lang="en-US" sz="2000" dirty="0" smtClean="0">
                <a:solidFill>
                  <a:schemeClr val="bg1"/>
                </a:solidFill>
              </a:rPr>
              <a:t> </a:t>
            </a:r>
            <a:r>
              <a:rPr lang="en-US" sz="2000" dirty="0" err="1" smtClean="0">
                <a:solidFill>
                  <a:schemeClr val="bg1"/>
                </a:solidFill>
              </a:rPr>
              <a:t>umumnya</a:t>
            </a:r>
            <a:r>
              <a:rPr lang="id-ID" sz="2000" dirty="0" smtClean="0">
                <a:solidFill>
                  <a:schemeClr val="bg1"/>
                </a:solidFill>
              </a:rPr>
              <a:t> </a:t>
            </a:r>
            <a:r>
              <a:rPr lang="id-ID" sz="2000" dirty="0">
                <a:solidFill>
                  <a:schemeClr val="bg1"/>
                </a:solidFill>
              </a:rPr>
              <a:t>disebut </a:t>
            </a:r>
            <a:r>
              <a:rPr lang="en-US" sz="2000" dirty="0">
                <a:solidFill>
                  <a:schemeClr val="bg1"/>
                </a:solidFill>
              </a:rPr>
              <a:t>P</a:t>
            </a:r>
            <a:r>
              <a:rPr lang="id-ID" sz="2000" dirty="0" smtClean="0">
                <a:solidFill>
                  <a:schemeClr val="bg1"/>
                </a:solidFill>
              </a:rPr>
              <a:t>rocessor. </a:t>
            </a:r>
            <a:r>
              <a:rPr lang="id-ID" sz="2000" dirty="0">
                <a:solidFill>
                  <a:schemeClr val="bg1"/>
                </a:solidFill>
              </a:rPr>
              <a:t>CPU memiliki</a:t>
            </a:r>
            <a:r>
              <a:rPr lang="en-US" sz="2000" dirty="0">
                <a:solidFill>
                  <a:schemeClr val="bg1"/>
                </a:solidFill>
              </a:rPr>
              <a:t> </a:t>
            </a:r>
            <a:r>
              <a:rPr lang="id-ID" sz="2000" dirty="0">
                <a:solidFill>
                  <a:schemeClr val="bg1"/>
                </a:solidFill>
              </a:rPr>
              <a:t>dua bagian fungsi operasional yaitu Arithmetical Logical Unit (ALU) sebagai pusat pengolah data serta bagian Control Unit (CU) digunakan untuk mengontrol kerja komputer. </a:t>
            </a:r>
            <a:endParaRPr lang="en-US" sz="2000" dirty="0">
              <a:solidFill>
                <a:schemeClr val="bg1"/>
              </a:solidFill>
            </a:endParaRPr>
          </a:p>
        </p:txBody>
      </p:sp>
      <p:sp>
        <p:nvSpPr>
          <p:cNvPr id="10" name="Rectangle 6"/>
          <p:cNvSpPr>
            <a:spLocks noChangeArrowheads="1"/>
          </p:cNvSpPr>
          <p:nvPr/>
        </p:nvSpPr>
        <p:spPr bwMode="auto">
          <a:xfrm>
            <a:off x="1109309" y="5797231"/>
            <a:ext cx="9329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just"/>
            <a:r>
              <a:rPr lang="en-US" sz="2000" dirty="0" smtClean="0">
                <a:solidFill>
                  <a:schemeClr val="bg1"/>
                </a:solidFill>
              </a:rPr>
              <a:t>AMD</a:t>
            </a:r>
            <a:endParaRPr lang="en-US" sz="2000" dirty="0">
              <a:solidFill>
                <a:schemeClr val="bg1"/>
              </a:solidFill>
            </a:endParaRPr>
          </a:p>
        </p:txBody>
      </p:sp>
      <p:pic>
        <p:nvPicPr>
          <p:cNvPr id="7" name="Picture 5" descr="u19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5952" y="3315976"/>
            <a:ext cx="2035175"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u18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3120" y="3360425"/>
            <a:ext cx="2629009" cy="229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pentium_d"/>
          <p:cNvPicPr>
            <a:picLocks noChangeAspect="1" noChangeArrowheads="1"/>
          </p:cNvPicPr>
          <p:nvPr/>
        </p:nvPicPr>
        <p:blipFill rotWithShape="1">
          <a:blip r:embed="rId4">
            <a:extLst>
              <a:ext uri="{28A0092B-C50C-407E-A947-70E740481C1C}">
                <a14:useLocalDpi xmlns:a14="http://schemas.microsoft.com/office/drawing/2010/main" val="0"/>
              </a:ext>
            </a:extLst>
          </a:blip>
          <a:srcRect t="16463" r="48944" b="3315"/>
          <a:stretch/>
        </p:blipFill>
        <p:spPr>
          <a:xfrm>
            <a:off x="3257516" y="3360426"/>
            <a:ext cx="2732517" cy="22955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037" y="3360424"/>
            <a:ext cx="2295527" cy="2295527"/>
          </a:xfrm>
          <a:prstGeom prst="rect">
            <a:avLst/>
          </a:prstGeom>
        </p:spPr>
      </p:pic>
      <p:sp>
        <p:nvSpPr>
          <p:cNvPr id="2" name="Rectangle 1"/>
          <p:cNvSpPr/>
          <p:nvPr/>
        </p:nvSpPr>
        <p:spPr>
          <a:xfrm>
            <a:off x="4321351" y="5828010"/>
            <a:ext cx="777777" cy="400110"/>
          </a:xfrm>
          <a:prstGeom prst="rect">
            <a:avLst/>
          </a:prstGeom>
        </p:spPr>
        <p:txBody>
          <a:bodyPr wrap="none">
            <a:spAutoFit/>
          </a:bodyPr>
          <a:lstStyle/>
          <a:p>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Intel</a:t>
            </a:r>
            <a:endParaRPr lang="id-ID" sz="2000" dirty="0">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6586545" y="5797231"/>
            <a:ext cx="2262158" cy="400110"/>
          </a:xfrm>
          <a:prstGeom prst="rect">
            <a:avLst/>
          </a:prstGeom>
        </p:spPr>
        <p:txBody>
          <a:bodyPr wrap="none">
            <a:spAutoFit/>
          </a:bodyPr>
          <a:lstStyle/>
          <a:p>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Apple </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Computer</a:t>
            </a:r>
            <a:endParaRPr lang="id-ID" sz="2000" dirty="0">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p:cNvSpPr/>
          <p:nvPr/>
        </p:nvSpPr>
        <p:spPr>
          <a:xfrm>
            <a:off x="10142684" y="5843399"/>
            <a:ext cx="848309" cy="400110"/>
          </a:xfrm>
          <a:prstGeom prst="rect">
            <a:avLst/>
          </a:prstGeom>
        </p:spPr>
        <p:txBody>
          <a:bodyPr wrap="none">
            <a:spAutoFit/>
          </a:bodyPr>
          <a:lstStyle/>
          <a:p>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Cyrix</a:t>
            </a:r>
            <a:endParaRPr lang="id-ID"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84627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desk top comp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683" y="775340"/>
            <a:ext cx="300355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5"/>
          <p:cNvSpPr txBox="1">
            <a:spLocks noChangeArrowheads="1"/>
          </p:cNvSpPr>
          <p:nvPr/>
        </p:nvSpPr>
        <p:spPr bwMode="auto">
          <a:xfrm>
            <a:off x="668683" y="5219598"/>
            <a:ext cx="10807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just" eaLnBrk="1" hangingPunct="1">
              <a:spcBef>
                <a:spcPct val="50000"/>
              </a:spcBef>
            </a:pPr>
            <a:r>
              <a:rPr lang="en-US" sz="2000" dirty="0" err="1">
                <a:solidFill>
                  <a:schemeClr val="bg1"/>
                </a:solidFill>
                <a:ea typeface="Verdana" panose="020B0604030504040204" pitchFamily="34" charset="0"/>
                <a:cs typeface="Verdana" panose="020B0604030504040204" pitchFamily="34" charset="0"/>
              </a:rPr>
              <a:t>Sistem</a:t>
            </a:r>
            <a:r>
              <a:rPr lang="en-US" sz="2000" dirty="0">
                <a:solidFill>
                  <a:schemeClr val="bg1"/>
                </a:solidFill>
                <a:ea typeface="Verdana" panose="020B0604030504040204" pitchFamily="34" charset="0"/>
                <a:cs typeface="Verdana" panose="020B0604030504040204" pitchFamily="34" charset="0"/>
              </a:rPr>
              <a:t> </a:t>
            </a:r>
            <a:r>
              <a:rPr lang="en-US" sz="2000" dirty="0" err="1">
                <a:solidFill>
                  <a:schemeClr val="bg1"/>
                </a:solidFill>
                <a:ea typeface="Verdana" panose="020B0604030504040204" pitchFamily="34" charset="0"/>
                <a:cs typeface="Verdana" panose="020B0604030504040204" pitchFamily="34" charset="0"/>
              </a:rPr>
              <a:t>Komputer</a:t>
            </a:r>
            <a:r>
              <a:rPr lang="en-US" sz="2000" dirty="0">
                <a:solidFill>
                  <a:schemeClr val="bg1"/>
                </a:solidFill>
                <a:ea typeface="Verdana" panose="020B0604030504040204" pitchFamily="34" charset="0"/>
                <a:cs typeface="Verdana" panose="020B0604030504040204" pitchFamily="34" charset="0"/>
              </a:rPr>
              <a:t> </a:t>
            </a:r>
            <a:r>
              <a:rPr lang="en-US" sz="2000" dirty="0" err="1">
                <a:solidFill>
                  <a:schemeClr val="bg1"/>
                </a:solidFill>
                <a:ea typeface="Verdana" panose="020B0604030504040204" pitchFamily="34" charset="0"/>
                <a:cs typeface="Verdana" panose="020B0604030504040204" pitchFamily="34" charset="0"/>
              </a:rPr>
              <a:t>hadir</a:t>
            </a:r>
            <a:r>
              <a:rPr lang="en-US" sz="2000" dirty="0">
                <a:solidFill>
                  <a:schemeClr val="bg1"/>
                </a:solidFill>
                <a:ea typeface="Verdana" panose="020B0604030504040204" pitchFamily="34" charset="0"/>
                <a:cs typeface="Verdana" panose="020B0604030504040204" pitchFamily="34" charset="0"/>
              </a:rPr>
              <a:t> </a:t>
            </a:r>
            <a:r>
              <a:rPr lang="en-US" sz="2000" dirty="0" err="1">
                <a:solidFill>
                  <a:schemeClr val="bg1"/>
                </a:solidFill>
                <a:ea typeface="Verdana" panose="020B0604030504040204" pitchFamily="34" charset="0"/>
                <a:cs typeface="Verdana" panose="020B0604030504040204" pitchFamily="34" charset="0"/>
              </a:rPr>
              <a:t>dalam</a:t>
            </a:r>
            <a:r>
              <a:rPr lang="en-US" sz="2000" dirty="0">
                <a:solidFill>
                  <a:schemeClr val="bg1"/>
                </a:solidFill>
                <a:ea typeface="Verdana" panose="020B0604030504040204" pitchFamily="34" charset="0"/>
                <a:cs typeface="Verdana" panose="020B0604030504040204" pitchFamily="34" charset="0"/>
              </a:rPr>
              <a:t> </a:t>
            </a:r>
            <a:r>
              <a:rPr lang="en-US" sz="2000" dirty="0" err="1">
                <a:solidFill>
                  <a:schemeClr val="bg1"/>
                </a:solidFill>
                <a:ea typeface="Verdana" panose="020B0604030504040204" pitchFamily="34" charset="0"/>
                <a:cs typeface="Verdana" panose="020B0604030504040204" pitchFamily="34" charset="0"/>
              </a:rPr>
              <a:t>berbagai</a:t>
            </a:r>
            <a:r>
              <a:rPr lang="en-US" sz="2000" dirty="0">
                <a:solidFill>
                  <a:schemeClr val="bg1"/>
                </a:solidFill>
                <a:ea typeface="Verdana" panose="020B0604030504040204" pitchFamily="34" charset="0"/>
                <a:cs typeface="Verdana" panose="020B0604030504040204" pitchFamily="34" charset="0"/>
              </a:rPr>
              <a:t> </a:t>
            </a:r>
            <a:r>
              <a:rPr lang="en-US" sz="2000" dirty="0" err="1">
                <a:solidFill>
                  <a:schemeClr val="bg1"/>
                </a:solidFill>
                <a:ea typeface="Verdana" panose="020B0604030504040204" pitchFamily="34" charset="0"/>
                <a:cs typeface="Verdana" panose="020B0604030504040204" pitchFamily="34" charset="0"/>
              </a:rPr>
              <a:t>ukuran</a:t>
            </a:r>
            <a:r>
              <a:rPr lang="en-US" sz="2000" dirty="0">
                <a:solidFill>
                  <a:schemeClr val="bg1"/>
                </a:solidFill>
                <a:ea typeface="Verdana" panose="020B0604030504040204" pitchFamily="34" charset="0"/>
                <a:cs typeface="Verdana" panose="020B0604030504040204" pitchFamily="34" charset="0"/>
              </a:rPr>
              <a:t> </a:t>
            </a:r>
            <a:r>
              <a:rPr lang="en-US" sz="2000" dirty="0" err="1">
                <a:solidFill>
                  <a:schemeClr val="bg1"/>
                </a:solidFill>
                <a:ea typeface="Verdana" panose="020B0604030504040204" pitchFamily="34" charset="0"/>
                <a:cs typeface="Verdana" panose="020B0604030504040204" pitchFamily="34" charset="0"/>
              </a:rPr>
              <a:t>dan</a:t>
            </a:r>
            <a:r>
              <a:rPr lang="en-US" sz="2000" dirty="0">
                <a:solidFill>
                  <a:schemeClr val="bg1"/>
                </a:solidFill>
                <a:ea typeface="Verdana" panose="020B0604030504040204" pitchFamily="34" charset="0"/>
                <a:cs typeface="Verdana" panose="020B0604030504040204" pitchFamily="34" charset="0"/>
              </a:rPr>
              <a:t> </a:t>
            </a:r>
            <a:r>
              <a:rPr lang="en-US" sz="2000" dirty="0" err="1">
                <a:solidFill>
                  <a:schemeClr val="bg1"/>
                </a:solidFill>
                <a:ea typeface="Verdana" panose="020B0604030504040204" pitchFamily="34" charset="0"/>
                <a:cs typeface="Verdana" panose="020B0604030504040204" pitchFamily="34" charset="0"/>
              </a:rPr>
              <a:t>bentuk</a:t>
            </a:r>
            <a:r>
              <a:rPr lang="en-US" sz="2000" dirty="0">
                <a:solidFill>
                  <a:schemeClr val="bg1"/>
                </a:solidFill>
                <a:ea typeface="Verdana" panose="020B0604030504040204" pitchFamily="34" charset="0"/>
                <a:cs typeface="Verdana" panose="020B0604030504040204" pitchFamily="34" charset="0"/>
              </a:rPr>
              <a:t>, </a:t>
            </a:r>
            <a:r>
              <a:rPr lang="en-US" sz="2000" dirty="0" err="1">
                <a:solidFill>
                  <a:schemeClr val="bg1"/>
                </a:solidFill>
                <a:ea typeface="Verdana" panose="020B0604030504040204" pitchFamily="34" charset="0"/>
                <a:cs typeface="Verdana" panose="020B0604030504040204" pitchFamily="34" charset="0"/>
              </a:rPr>
              <a:t>tergantung</a:t>
            </a:r>
            <a:r>
              <a:rPr lang="en-US" sz="2000" dirty="0">
                <a:solidFill>
                  <a:schemeClr val="bg1"/>
                </a:solidFill>
                <a:ea typeface="Verdana" panose="020B0604030504040204" pitchFamily="34" charset="0"/>
                <a:cs typeface="Verdana" panose="020B0604030504040204" pitchFamily="34" charset="0"/>
              </a:rPr>
              <a:t> </a:t>
            </a:r>
            <a:r>
              <a:rPr lang="en-US" sz="2000" dirty="0" err="1">
                <a:solidFill>
                  <a:schemeClr val="bg1"/>
                </a:solidFill>
                <a:ea typeface="Verdana" panose="020B0604030504040204" pitchFamily="34" charset="0"/>
                <a:cs typeface="Verdana" panose="020B0604030504040204" pitchFamily="34" charset="0"/>
              </a:rPr>
              <a:t>dari</a:t>
            </a:r>
            <a:r>
              <a:rPr lang="en-US" sz="2000" dirty="0">
                <a:solidFill>
                  <a:schemeClr val="bg1"/>
                </a:solidFill>
                <a:ea typeface="Verdana" panose="020B0604030504040204" pitchFamily="34" charset="0"/>
                <a:cs typeface="Verdana" panose="020B0604030504040204" pitchFamily="34" charset="0"/>
              </a:rPr>
              <a:t> </a:t>
            </a:r>
            <a:r>
              <a:rPr lang="en-US" sz="2000" dirty="0" err="1">
                <a:solidFill>
                  <a:schemeClr val="bg1"/>
                </a:solidFill>
                <a:ea typeface="Verdana" panose="020B0604030504040204" pitchFamily="34" charset="0"/>
                <a:cs typeface="Verdana" panose="020B0604030504040204" pitchFamily="34" charset="0"/>
              </a:rPr>
              <a:t>kebutuhan</a:t>
            </a:r>
            <a:r>
              <a:rPr lang="en-US" sz="2000" dirty="0">
                <a:solidFill>
                  <a:schemeClr val="bg1"/>
                </a:solidFill>
                <a:ea typeface="Verdana" panose="020B0604030504040204" pitchFamily="34" charset="0"/>
                <a:cs typeface="Verdana" panose="020B0604030504040204" pitchFamily="34" charset="0"/>
              </a:rPr>
              <a:t> </a:t>
            </a:r>
            <a:r>
              <a:rPr lang="en-US" sz="2000" dirty="0" err="1">
                <a:solidFill>
                  <a:schemeClr val="bg1"/>
                </a:solidFill>
                <a:ea typeface="Verdana" panose="020B0604030504040204" pitchFamily="34" charset="0"/>
                <a:cs typeface="Verdana" panose="020B0604030504040204" pitchFamily="34" charset="0"/>
              </a:rPr>
              <a:t>pengguna</a:t>
            </a:r>
            <a:r>
              <a:rPr lang="en-US" sz="2000" dirty="0">
                <a:solidFill>
                  <a:schemeClr val="bg1"/>
                </a:solidFill>
                <a:ea typeface="Verdana" panose="020B0604030504040204" pitchFamily="34" charset="0"/>
                <a:cs typeface="Verdana" panose="020B0604030504040204" pitchFamily="34" charset="0"/>
              </a:rPr>
              <a:t> </a:t>
            </a:r>
            <a:r>
              <a:rPr lang="en-US" sz="2000" dirty="0" err="1">
                <a:solidFill>
                  <a:schemeClr val="bg1"/>
                </a:solidFill>
                <a:ea typeface="Verdana" panose="020B0604030504040204" pitchFamily="34" charset="0"/>
                <a:cs typeface="Verdana" panose="020B0604030504040204" pitchFamily="34" charset="0"/>
              </a:rPr>
              <a:t>dan</a:t>
            </a:r>
            <a:r>
              <a:rPr lang="en-US" sz="2000" dirty="0">
                <a:solidFill>
                  <a:schemeClr val="bg1"/>
                </a:solidFill>
                <a:ea typeface="Verdana" panose="020B0604030504040204" pitchFamily="34" charset="0"/>
                <a:cs typeface="Verdana" panose="020B0604030504040204" pitchFamily="34" charset="0"/>
              </a:rPr>
              <a:t>  </a:t>
            </a:r>
            <a:r>
              <a:rPr lang="en-US" sz="2000" dirty="0" err="1">
                <a:solidFill>
                  <a:schemeClr val="bg1"/>
                </a:solidFill>
                <a:ea typeface="Verdana" panose="020B0604030504040204" pitchFamily="34" charset="0"/>
                <a:cs typeface="Verdana" panose="020B0604030504040204" pitchFamily="34" charset="0"/>
              </a:rPr>
              <a:t>corak</a:t>
            </a:r>
            <a:r>
              <a:rPr lang="en-US" sz="2000" dirty="0">
                <a:solidFill>
                  <a:schemeClr val="bg1"/>
                </a:solidFill>
                <a:ea typeface="Verdana" panose="020B0604030504040204" pitchFamily="34" charset="0"/>
                <a:cs typeface="Verdana" panose="020B0604030504040204" pitchFamily="34" charset="0"/>
              </a:rPr>
              <a:t> </a:t>
            </a:r>
            <a:r>
              <a:rPr lang="en-US" sz="2000" dirty="0" err="1">
                <a:solidFill>
                  <a:schemeClr val="bg1"/>
                </a:solidFill>
                <a:ea typeface="Verdana" panose="020B0604030504040204" pitchFamily="34" charset="0"/>
                <a:cs typeface="Verdana" panose="020B0604030504040204" pitchFamily="34" charset="0"/>
              </a:rPr>
              <a:t>desain</a:t>
            </a:r>
            <a:r>
              <a:rPr lang="en-US" sz="2000" dirty="0">
                <a:solidFill>
                  <a:schemeClr val="bg1"/>
                </a:solidFill>
                <a:ea typeface="Verdana" panose="020B0604030504040204" pitchFamily="34" charset="0"/>
                <a:cs typeface="Verdana" panose="020B0604030504040204" pitchFamily="34" charset="0"/>
              </a:rPr>
              <a:t> </a:t>
            </a:r>
            <a:r>
              <a:rPr lang="en-US" sz="2000" dirty="0" err="1">
                <a:solidFill>
                  <a:schemeClr val="bg1"/>
                </a:solidFill>
                <a:ea typeface="Verdana" panose="020B0604030504040204" pitchFamily="34" charset="0"/>
                <a:cs typeface="Verdana" panose="020B0604030504040204" pitchFamily="34" charset="0"/>
              </a:rPr>
              <a:t>dari</a:t>
            </a:r>
            <a:r>
              <a:rPr lang="en-US" sz="2000" dirty="0">
                <a:solidFill>
                  <a:schemeClr val="bg1"/>
                </a:solidFill>
                <a:ea typeface="Verdana" panose="020B0604030504040204" pitchFamily="34" charset="0"/>
                <a:cs typeface="Verdana" panose="020B0604030504040204" pitchFamily="34" charset="0"/>
              </a:rPr>
              <a:t> </a:t>
            </a:r>
            <a:r>
              <a:rPr lang="en-US" sz="2000" dirty="0" err="1">
                <a:solidFill>
                  <a:schemeClr val="bg1"/>
                </a:solidFill>
                <a:ea typeface="Verdana" panose="020B0604030504040204" pitchFamily="34" charset="0"/>
                <a:cs typeface="Verdana" panose="020B0604030504040204" pitchFamily="34" charset="0"/>
              </a:rPr>
              <a:t>perusahaan</a:t>
            </a:r>
            <a:r>
              <a:rPr lang="en-US" sz="2000" dirty="0">
                <a:solidFill>
                  <a:schemeClr val="bg1"/>
                </a:solidFill>
                <a:ea typeface="Verdana" panose="020B0604030504040204" pitchFamily="34" charset="0"/>
                <a:cs typeface="Verdana" panose="020B0604030504040204" pitchFamily="34" charset="0"/>
              </a:rPr>
              <a:t>.</a:t>
            </a:r>
          </a:p>
        </p:txBody>
      </p:sp>
      <p:pic>
        <p:nvPicPr>
          <p:cNvPr id="17" name="Picture 6" descr="lap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1543" y="656277"/>
            <a:ext cx="2576513"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0915" y="2085925"/>
            <a:ext cx="3510169" cy="2340112"/>
          </a:xfrm>
          <a:prstGeom prst="rect">
            <a:avLst/>
          </a:prstGeom>
        </p:spPr>
      </p:pic>
    </p:spTree>
    <p:extLst>
      <p:ext uri="{BB962C8B-B14F-4D97-AF65-F5344CB8AC3E}">
        <p14:creationId xmlns:p14="http://schemas.microsoft.com/office/powerpoint/2010/main" val="37997456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501350" y="419646"/>
            <a:ext cx="64732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r>
              <a:rPr lang="en-US" sz="3600" b="1" dirty="0" smtClean="0">
                <a:solidFill>
                  <a:schemeClr val="bg1"/>
                </a:solidFill>
              </a:rPr>
              <a:t>MOTHERBOARD (MOBO)</a:t>
            </a:r>
            <a:endParaRPr lang="en-US" sz="3600" b="1" dirty="0">
              <a:solidFill>
                <a:schemeClr val="bg1"/>
              </a:solidFill>
            </a:endParaRPr>
          </a:p>
        </p:txBody>
      </p:sp>
      <p:sp>
        <p:nvSpPr>
          <p:cNvPr id="9" name="Rectangle 5"/>
          <p:cNvSpPr>
            <a:spLocks noChangeArrowheads="1"/>
          </p:cNvSpPr>
          <p:nvPr/>
        </p:nvSpPr>
        <p:spPr bwMode="auto">
          <a:xfrm>
            <a:off x="528244" y="1485623"/>
            <a:ext cx="1104967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just" eaLnBrk="1" hangingPunct="1"/>
            <a:r>
              <a:rPr lang="id-ID" dirty="0">
                <a:solidFill>
                  <a:schemeClr val="bg1"/>
                </a:solidFill>
              </a:rPr>
              <a:t>Motherboard </a:t>
            </a:r>
            <a:r>
              <a:rPr lang="en-US" dirty="0" err="1" smtClean="0">
                <a:solidFill>
                  <a:schemeClr val="bg1"/>
                </a:solidFill>
              </a:rPr>
              <a:t>pada</a:t>
            </a:r>
            <a:r>
              <a:rPr lang="en-US" dirty="0" smtClean="0">
                <a:solidFill>
                  <a:schemeClr val="bg1"/>
                </a:solidFill>
              </a:rPr>
              <a:t> </a:t>
            </a:r>
            <a:r>
              <a:rPr lang="en-US" dirty="0" err="1" smtClean="0">
                <a:solidFill>
                  <a:schemeClr val="bg1"/>
                </a:solidFill>
              </a:rPr>
              <a:t>umumnya</a:t>
            </a:r>
            <a:r>
              <a:rPr lang="en-US" dirty="0" smtClean="0">
                <a:solidFill>
                  <a:schemeClr val="bg1"/>
                </a:solidFill>
              </a:rPr>
              <a:t> </a:t>
            </a:r>
            <a:r>
              <a:rPr lang="id-ID" dirty="0" smtClean="0">
                <a:solidFill>
                  <a:schemeClr val="bg1"/>
                </a:solidFill>
              </a:rPr>
              <a:t>disebut Mainboard </a:t>
            </a:r>
            <a:r>
              <a:rPr lang="id-ID" dirty="0">
                <a:solidFill>
                  <a:schemeClr val="bg1"/>
                </a:solidFill>
              </a:rPr>
              <a:t>adalah komponen terbesar yang terdapat dalam sebuah Process Device. Fungsi motherboard secara keseluruhan adalah tempat utama untuk memasang peripheral lain, seperti Processor, Memori, VGA Card, dan </a:t>
            </a:r>
            <a:r>
              <a:rPr lang="id-ID" dirty="0" smtClean="0">
                <a:solidFill>
                  <a:schemeClr val="bg1"/>
                </a:solidFill>
              </a:rPr>
              <a:t>lain-lain</a:t>
            </a:r>
            <a:r>
              <a:rPr lang="en-US" sz="2000" dirty="0">
                <a:solidFill>
                  <a:schemeClr val="bg1"/>
                </a:solidFill>
              </a:rPr>
              <a:t>.</a:t>
            </a:r>
          </a:p>
        </p:txBody>
      </p:sp>
      <p:sp>
        <p:nvSpPr>
          <p:cNvPr id="10" name="Rectangle 6"/>
          <p:cNvSpPr>
            <a:spLocks noChangeArrowheads="1"/>
          </p:cNvSpPr>
          <p:nvPr/>
        </p:nvSpPr>
        <p:spPr bwMode="auto">
          <a:xfrm>
            <a:off x="541691" y="3986908"/>
            <a:ext cx="68138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just" eaLnBrk="1" hangingPunct="1"/>
            <a:r>
              <a:rPr lang="en-US" dirty="0" err="1">
                <a:solidFill>
                  <a:schemeClr val="bg1"/>
                </a:solidFill>
              </a:rPr>
              <a:t>Beberapa</a:t>
            </a:r>
            <a:r>
              <a:rPr lang="en-US" dirty="0">
                <a:solidFill>
                  <a:schemeClr val="bg1"/>
                </a:solidFill>
              </a:rPr>
              <a:t> vendor </a:t>
            </a:r>
            <a:r>
              <a:rPr lang="en-US" dirty="0" err="1">
                <a:solidFill>
                  <a:schemeClr val="bg1"/>
                </a:solidFill>
              </a:rPr>
              <a:t>pembuat</a:t>
            </a:r>
            <a:r>
              <a:rPr lang="en-US" dirty="0">
                <a:solidFill>
                  <a:schemeClr val="bg1"/>
                </a:solidFill>
              </a:rPr>
              <a:t> Motherboard </a:t>
            </a:r>
            <a:r>
              <a:rPr lang="en-US" dirty="0" smtClean="0">
                <a:solidFill>
                  <a:schemeClr val="bg1"/>
                </a:solidFill>
              </a:rPr>
              <a:t>:</a:t>
            </a:r>
          </a:p>
          <a:p>
            <a:pPr algn="just"/>
            <a:r>
              <a:rPr lang="en-US" dirty="0">
                <a:solidFill>
                  <a:schemeClr val="bg1"/>
                </a:solidFill>
              </a:rPr>
              <a:t>ASUS, </a:t>
            </a:r>
            <a:r>
              <a:rPr lang="en-US" dirty="0" err="1">
                <a:solidFill>
                  <a:schemeClr val="bg1"/>
                </a:solidFill>
              </a:rPr>
              <a:t>ASRock</a:t>
            </a:r>
            <a:r>
              <a:rPr lang="en-US" dirty="0">
                <a:solidFill>
                  <a:schemeClr val="bg1"/>
                </a:solidFill>
              </a:rPr>
              <a:t>, </a:t>
            </a:r>
            <a:r>
              <a:rPr lang="en-US" dirty="0" err="1">
                <a:solidFill>
                  <a:schemeClr val="bg1"/>
                </a:solidFill>
              </a:rPr>
              <a:t>Zotac</a:t>
            </a:r>
            <a:r>
              <a:rPr lang="en-US" dirty="0">
                <a:solidFill>
                  <a:schemeClr val="bg1"/>
                </a:solidFill>
              </a:rPr>
              <a:t>, Intel, </a:t>
            </a:r>
            <a:r>
              <a:rPr lang="en-US" dirty="0" smtClean="0">
                <a:solidFill>
                  <a:schemeClr val="bg1"/>
                </a:solidFill>
              </a:rPr>
              <a:t>Gigabyte</a:t>
            </a:r>
            <a:endParaRPr lang="en-US" dirty="0">
              <a:solidFill>
                <a:schemeClr val="bg1"/>
              </a:solidFill>
            </a:endParaRPr>
          </a:p>
        </p:txBody>
      </p:sp>
    </p:spTree>
    <p:extLst>
      <p:ext uri="{BB962C8B-B14F-4D97-AF65-F5344CB8AC3E}">
        <p14:creationId xmlns:p14="http://schemas.microsoft.com/office/powerpoint/2010/main" val="17866714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1589" y="331304"/>
            <a:ext cx="6373937" cy="5929244"/>
          </a:xfrm>
          <a:prstGeom prst="rect">
            <a:avLst/>
          </a:prstGeom>
        </p:spPr>
      </p:pic>
    </p:spTree>
    <p:extLst>
      <p:ext uri="{BB962C8B-B14F-4D97-AF65-F5344CB8AC3E}">
        <p14:creationId xmlns:p14="http://schemas.microsoft.com/office/powerpoint/2010/main" val="40355475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490156" y="511430"/>
            <a:ext cx="77057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r>
              <a:rPr lang="en-US" sz="3600" b="1" dirty="0" smtClean="0">
                <a:solidFill>
                  <a:schemeClr val="bg1"/>
                </a:solidFill>
              </a:rPr>
              <a:t>KOMPONEN MOTHERBOARD</a:t>
            </a:r>
            <a:endParaRPr lang="en-US" sz="3600" b="1" dirty="0">
              <a:solidFill>
                <a:schemeClr val="bg1"/>
              </a:solidFill>
            </a:endParaRPr>
          </a:p>
        </p:txBody>
      </p:sp>
      <p:sp>
        <p:nvSpPr>
          <p:cNvPr id="12" name="Rectangle 5"/>
          <p:cNvSpPr>
            <a:spLocks noChangeArrowheads="1"/>
          </p:cNvSpPr>
          <p:nvPr/>
        </p:nvSpPr>
        <p:spPr bwMode="auto">
          <a:xfrm>
            <a:off x="537532" y="1383176"/>
            <a:ext cx="47981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r>
              <a:rPr lang="id-ID" sz="3600" b="1" dirty="0" smtClean="0">
                <a:solidFill>
                  <a:schemeClr val="bg1"/>
                </a:solidFill>
              </a:rPr>
              <a:t>So</a:t>
            </a:r>
            <a:r>
              <a:rPr lang="en-US" sz="3600" b="1" dirty="0">
                <a:solidFill>
                  <a:schemeClr val="bg1"/>
                </a:solidFill>
              </a:rPr>
              <a:t>c</a:t>
            </a:r>
            <a:r>
              <a:rPr lang="id-ID" sz="3600" b="1" dirty="0">
                <a:solidFill>
                  <a:schemeClr val="bg1"/>
                </a:solidFill>
              </a:rPr>
              <a:t>ket Processor</a:t>
            </a:r>
            <a:r>
              <a:rPr lang="en-US" sz="3600" b="1" dirty="0">
                <a:solidFill>
                  <a:schemeClr val="bg1"/>
                </a:solidFill>
              </a:rPr>
              <a:t> </a:t>
            </a:r>
          </a:p>
        </p:txBody>
      </p:sp>
      <p:sp>
        <p:nvSpPr>
          <p:cNvPr id="13" name="Rectangle 6"/>
          <p:cNvSpPr>
            <a:spLocks noChangeArrowheads="1"/>
          </p:cNvSpPr>
          <p:nvPr/>
        </p:nvSpPr>
        <p:spPr bwMode="auto">
          <a:xfrm>
            <a:off x="559404" y="2428231"/>
            <a:ext cx="76364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r>
              <a:rPr lang="en-US" sz="2000" dirty="0" smtClean="0">
                <a:solidFill>
                  <a:schemeClr val="bg1"/>
                </a:solidFill>
              </a:rPr>
              <a:t>B</a:t>
            </a:r>
            <a:r>
              <a:rPr lang="id-ID" sz="2000" dirty="0" smtClean="0">
                <a:solidFill>
                  <a:schemeClr val="bg1"/>
                </a:solidFill>
              </a:rPr>
              <a:t>erfungsi </a:t>
            </a:r>
            <a:r>
              <a:rPr lang="id-ID" sz="2000" dirty="0">
                <a:solidFill>
                  <a:schemeClr val="bg1"/>
                </a:solidFill>
              </a:rPr>
              <a:t>untuk menancapkan </a:t>
            </a:r>
            <a:r>
              <a:rPr lang="en-US" sz="2000" dirty="0" smtClean="0">
                <a:solidFill>
                  <a:schemeClr val="bg1"/>
                </a:solidFill>
              </a:rPr>
              <a:t>p</a:t>
            </a:r>
            <a:r>
              <a:rPr lang="id-ID" sz="2000" dirty="0" smtClean="0">
                <a:solidFill>
                  <a:schemeClr val="bg1"/>
                </a:solidFill>
              </a:rPr>
              <a:t>rocessor </a:t>
            </a:r>
            <a:r>
              <a:rPr lang="id-ID" sz="2000" dirty="0">
                <a:solidFill>
                  <a:schemeClr val="bg1"/>
                </a:solidFill>
              </a:rPr>
              <a:t>ke motherboard.</a:t>
            </a:r>
            <a:r>
              <a:rPr lang="en-US" sz="2000" dirty="0">
                <a:solidFill>
                  <a:schemeClr val="bg1"/>
                </a:solidFill>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8293" y="3271423"/>
            <a:ext cx="2066925" cy="2209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854" y="3284675"/>
            <a:ext cx="2105025" cy="21717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603" y="3324431"/>
            <a:ext cx="2114550" cy="216217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4410" y="3271423"/>
            <a:ext cx="2257425" cy="2162175"/>
          </a:xfrm>
          <a:prstGeom prst="rect">
            <a:avLst/>
          </a:prstGeom>
        </p:spPr>
      </p:pic>
      <p:sp>
        <p:nvSpPr>
          <p:cNvPr id="11" name="Rectangle 6"/>
          <p:cNvSpPr>
            <a:spLocks noChangeArrowheads="1"/>
          </p:cNvSpPr>
          <p:nvPr/>
        </p:nvSpPr>
        <p:spPr bwMode="auto">
          <a:xfrm>
            <a:off x="1067281" y="5628747"/>
            <a:ext cx="14506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r>
              <a:rPr lang="en-US" sz="2000" dirty="0" smtClean="0">
                <a:solidFill>
                  <a:schemeClr val="bg1"/>
                </a:solidFill>
              </a:rPr>
              <a:t>PGA 370</a:t>
            </a:r>
            <a:endParaRPr lang="en-US" sz="2000" dirty="0">
              <a:solidFill>
                <a:schemeClr val="bg1"/>
              </a:solidFill>
            </a:endParaRPr>
          </a:p>
        </p:txBody>
      </p:sp>
      <p:sp>
        <p:nvSpPr>
          <p:cNvPr id="15" name="Rectangle 6"/>
          <p:cNvSpPr>
            <a:spLocks noChangeArrowheads="1"/>
          </p:cNvSpPr>
          <p:nvPr/>
        </p:nvSpPr>
        <p:spPr bwMode="auto">
          <a:xfrm>
            <a:off x="3863490" y="5618437"/>
            <a:ext cx="14506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ctr" eaLnBrk="1" hangingPunct="1"/>
            <a:r>
              <a:rPr lang="en-US" sz="2000" dirty="0" smtClean="0">
                <a:solidFill>
                  <a:schemeClr val="bg1"/>
                </a:solidFill>
              </a:rPr>
              <a:t>478</a:t>
            </a:r>
            <a:endParaRPr lang="en-US" sz="2000" dirty="0">
              <a:solidFill>
                <a:schemeClr val="bg1"/>
              </a:solidFill>
            </a:endParaRPr>
          </a:p>
        </p:txBody>
      </p:sp>
      <p:sp>
        <p:nvSpPr>
          <p:cNvPr id="16" name="Rectangle 6"/>
          <p:cNvSpPr>
            <a:spLocks noChangeArrowheads="1"/>
          </p:cNvSpPr>
          <p:nvPr/>
        </p:nvSpPr>
        <p:spPr bwMode="auto">
          <a:xfrm>
            <a:off x="6713189" y="5648793"/>
            <a:ext cx="14506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r>
              <a:rPr lang="en-US" sz="2000" dirty="0" smtClean="0">
                <a:solidFill>
                  <a:schemeClr val="bg1"/>
                </a:solidFill>
              </a:rPr>
              <a:t>LGA 775</a:t>
            </a:r>
            <a:endParaRPr lang="en-US" sz="2000" dirty="0">
              <a:solidFill>
                <a:schemeClr val="bg1"/>
              </a:solidFill>
            </a:endParaRPr>
          </a:p>
        </p:txBody>
      </p:sp>
      <p:sp>
        <p:nvSpPr>
          <p:cNvPr id="17" name="Rectangle 6"/>
          <p:cNvSpPr>
            <a:spLocks noChangeArrowheads="1"/>
          </p:cNvSpPr>
          <p:nvPr/>
        </p:nvSpPr>
        <p:spPr bwMode="auto">
          <a:xfrm>
            <a:off x="9509398" y="5673641"/>
            <a:ext cx="14506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r>
              <a:rPr lang="en-US" sz="2000" dirty="0" smtClean="0">
                <a:solidFill>
                  <a:schemeClr val="bg1"/>
                </a:solidFill>
              </a:rPr>
              <a:t>LGA 1150</a:t>
            </a:r>
            <a:endParaRPr lang="en-US" sz="2000" dirty="0">
              <a:solidFill>
                <a:schemeClr val="bg1"/>
              </a:solidFill>
            </a:endParaRPr>
          </a:p>
        </p:txBody>
      </p:sp>
    </p:spTree>
    <p:extLst>
      <p:ext uri="{BB962C8B-B14F-4D97-AF65-F5344CB8AC3E}">
        <p14:creationId xmlns:p14="http://schemas.microsoft.com/office/powerpoint/2010/main" val="2512838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500579" y="476348"/>
            <a:ext cx="75841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r>
              <a:rPr lang="en-US" sz="3600" b="1" dirty="0" err="1" smtClean="0">
                <a:solidFill>
                  <a:schemeClr val="bg1"/>
                </a:solidFill>
              </a:rPr>
              <a:t>Heatsink</a:t>
            </a:r>
            <a:r>
              <a:rPr lang="en-US" sz="3600" b="1" dirty="0" smtClean="0">
                <a:solidFill>
                  <a:schemeClr val="bg1"/>
                </a:solidFill>
              </a:rPr>
              <a:t> Fan </a:t>
            </a:r>
            <a:r>
              <a:rPr lang="en-US" sz="3600" b="1" dirty="0" err="1" smtClean="0">
                <a:solidFill>
                  <a:schemeClr val="bg1"/>
                </a:solidFill>
              </a:rPr>
              <a:t>dan</a:t>
            </a:r>
            <a:r>
              <a:rPr lang="en-US" sz="3600" b="1" dirty="0" smtClean="0">
                <a:solidFill>
                  <a:schemeClr val="bg1"/>
                </a:solidFill>
              </a:rPr>
              <a:t> Cooler Fan</a:t>
            </a:r>
            <a:endParaRPr lang="en-US" sz="3600" b="1" dirty="0">
              <a:solidFill>
                <a:schemeClr val="bg1"/>
              </a:solidFill>
            </a:endParaRPr>
          </a:p>
        </p:txBody>
      </p:sp>
      <p:sp>
        <p:nvSpPr>
          <p:cNvPr id="2" name="Rectangle 1"/>
          <p:cNvSpPr/>
          <p:nvPr/>
        </p:nvSpPr>
        <p:spPr>
          <a:xfrm>
            <a:off x="527472" y="1362648"/>
            <a:ext cx="11065841" cy="1015663"/>
          </a:xfrm>
          <a:prstGeom prst="rect">
            <a:avLst/>
          </a:prstGeom>
        </p:spPr>
        <p:txBody>
          <a:bodyPr wrap="square">
            <a:spAutoFit/>
          </a:bodyPr>
          <a:lstStyle/>
          <a:p>
            <a:pPr algn="just"/>
            <a:r>
              <a:rPr lang="en-US"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Merupakan</a:t>
            </a: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peralatan</a:t>
            </a: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pendingin</a:t>
            </a: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 yang </a:t>
            </a:r>
            <a:r>
              <a:rPr lang="en-US"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berbentuk</a:t>
            </a: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kotak</a:t>
            </a: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atau</a:t>
            </a: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bulat</a:t>
            </a: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 yang </a:t>
            </a:r>
            <a:r>
              <a:rPr lang="en-US"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terbuat</a:t>
            </a: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dari</a:t>
            </a: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bahan</a:t>
            </a: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alumunium</a:t>
            </a: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dan</a:t>
            </a: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 di </a:t>
            </a:r>
            <a:r>
              <a:rPr lang="en-US"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atasnya</a:t>
            </a: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terdapat</a:t>
            </a: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kipas</a:t>
            </a: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 yang </a:t>
            </a:r>
            <a:r>
              <a:rPr lang="en-US"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akan</a:t>
            </a: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berputar</a:t>
            </a: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saat</a:t>
            </a: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k</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omputer</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menyala</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id-ID"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537722" y="2478616"/>
            <a:ext cx="3045338" cy="3628303"/>
          </a:xfrm>
          <a:prstGeom prst="rect">
            <a:avLst/>
          </a:prstGeom>
        </p:spPr>
      </p:pic>
      <p:sp>
        <p:nvSpPr>
          <p:cNvPr id="6" name="Rectangle 6"/>
          <p:cNvSpPr>
            <a:spLocks noChangeArrowheads="1"/>
          </p:cNvSpPr>
          <p:nvPr/>
        </p:nvSpPr>
        <p:spPr bwMode="auto">
          <a:xfrm>
            <a:off x="4653057" y="5944547"/>
            <a:ext cx="28146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r>
              <a:rPr lang="en-US" sz="1800" dirty="0" err="1" smtClean="0">
                <a:solidFill>
                  <a:schemeClr val="bg1"/>
                </a:solidFill>
              </a:rPr>
              <a:t>Heatsink</a:t>
            </a:r>
            <a:r>
              <a:rPr lang="en-US" sz="1800" dirty="0" smtClean="0">
                <a:solidFill>
                  <a:schemeClr val="bg1"/>
                </a:solidFill>
              </a:rPr>
              <a:t> + Fan Cooler</a:t>
            </a:r>
            <a:endParaRPr lang="en-US" sz="1800" dirty="0">
              <a:solidFill>
                <a:schemeClr val="bg1"/>
              </a:solidFill>
            </a:endParaRPr>
          </a:p>
        </p:txBody>
      </p:sp>
    </p:spTree>
    <p:extLst>
      <p:ext uri="{BB962C8B-B14F-4D97-AF65-F5344CB8AC3E}">
        <p14:creationId xmlns:p14="http://schemas.microsoft.com/office/powerpoint/2010/main" val="16625544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23618" y="242047"/>
            <a:ext cx="11140853" cy="112532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CMOS </a:t>
            </a:r>
            <a:r>
              <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(Complementary Metal Oxide Semiconductor)</a:t>
            </a:r>
            <a:r>
              <a:rPr lang="en-US" sz="3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id-ID" sz="3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4024" t="13915" r="-901" b="12011"/>
          <a:stretch/>
        </p:blipFill>
        <p:spPr>
          <a:xfrm>
            <a:off x="4174437" y="3346036"/>
            <a:ext cx="3392557" cy="2451652"/>
          </a:xfrm>
          <a:prstGeom prst="rect">
            <a:avLst/>
          </a:prstGeom>
        </p:spPr>
      </p:pic>
      <p:sp>
        <p:nvSpPr>
          <p:cNvPr id="9" name="Rectangle 8"/>
          <p:cNvSpPr/>
          <p:nvPr/>
        </p:nvSpPr>
        <p:spPr>
          <a:xfrm>
            <a:off x="450187" y="1493731"/>
            <a:ext cx="11114284" cy="1323439"/>
          </a:xfrm>
          <a:prstGeom prst="rect">
            <a:avLst/>
          </a:prstGeom>
        </p:spPr>
        <p:txBody>
          <a:bodyPr wrap="square">
            <a:spAutoFit/>
          </a:bodyPr>
          <a:lstStyle/>
          <a:p>
            <a:pPr algn="just"/>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Merupakan</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baterai</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yang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ditanamkan</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di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setiap</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motherboard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komputer</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untuk</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memberikan</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daya</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pada</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saat</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komputer</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dalam</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keadaan</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mati</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CMOS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berfungsi</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sebagai</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RAM yang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berukuran</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kecil</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64 kb yang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digunakan</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untuk</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menyimpan</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settingan</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BIOS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pada</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saat</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komputer</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dimatikan</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id-ID"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p:cNvSpPr/>
          <p:nvPr/>
        </p:nvSpPr>
        <p:spPr>
          <a:xfrm>
            <a:off x="4955407" y="6072456"/>
            <a:ext cx="1830616" cy="369332"/>
          </a:xfrm>
          <a:prstGeom prst="rect">
            <a:avLst/>
          </a:prstGeom>
        </p:spPr>
        <p:txBody>
          <a:bodyPr wrap="square">
            <a:spAutoFit/>
          </a:bodyPr>
          <a:lstStyle/>
          <a:p>
            <a:r>
              <a:rPr lang="en-US" dirty="0" smtClean="0">
                <a:solidFill>
                  <a:schemeClr val="bg1"/>
                </a:solidFill>
                <a:latin typeface="Verdana" pitchFamily="34" charset="0"/>
                <a:ea typeface="Verdana" pitchFamily="34" charset="0"/>
                <a:cs typeface="Verdana" pitchFamily="34" charset="0"/>
              </a:rPr>
              <a:t>CMOS Battery</a:t>
            </a:r>
            <a:endParaRPr lang="id-ID"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4397700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p:cNvSpPr>
            <a:spLocks noChangeArrowheads="1"/>
          </p:cNvSpPr>
          <p:nvPr/>
        </p:nvSpPr>
        <p:spPr bwMode="auto">
          <a:xfrm>
            <a:off x="419514" y="330993"/>
            <a:ext cx="98539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r>
              <a:rPr lang="en-US" sz="3600" b="1" dirty="0" smtClean="0">
                <a:solidFill>
                  <a:schemeClr val="bg1"/>
                </a:solidFill>
              </a:rPr>
              <a:t>Chipset Northbridge </a:t>
            </a:r>
            <a:r>
              <a:rPr lang="en-US" sz="3600" b="1" dirty="0" err="1" smtClean="0">
                <a:solidFill>
                  <a:schemeClr val="bg1"/>
                </a:solidFill>
              </a:rPr>
              <a:t>dan</a:t>
            </a:r>
            <a:r>
              <a:rPr lang="en-US" sz="3600" b="1" dirty="0" smtClean="0">
                <a:solidFill>
                  <a:schemeClr val="bg1"/>
                </a:solidFill>
              </a:rPr>
              <a:t> Southbridge</a:t>
            </a:r>
            <a:endParaRPr lang="en-US" sz="3600" b="1" dirty="0">
              <a:solidFill>
                <a:schemeClr val="bg1"/>
              </a:solidFill>
            </a:endParaRPr>
          </a:p>
        </p:txBody>
      </p:sp>
      <p:sp>
        <p:nvSpPr>
          <p:cNvPr id="20" name="Rectangle 5"/>
          <p:cNvSpPr>
            <a:spLocks noChangeArrowheads="1"/>
          </p:cNvSpPr>
          <p:nvPr/>
        </p:nvSpPr>
        <p:spPr bwMode="auto">
          <a:xfrm>
            <a:off x="419514" y="1133561"/>
            <a:ext cx="1109676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just"/>
            <a:r>
              <a:rPr lang="en-US" sz="2000" dirty="0" smtClean="0">
                <a:solidFill>
                  <a:schemeClr val="bg1"/>
                </a:solidFill>
              </a:rPr>
              <a:t>Northbridge </a:t>
            </a:r>
            <a:r>
              <a:rPr lang="en-US" sz="2000" dirty="0" err="1" smtClean="0">
                <a:solidFill>
                  <a:schemeClr val="bg1"/>
                </a:solidFill>
              </a:rPr>
              <a:t>berfungsi</a:t>
            </a:r>
            <a:r>
              <a:rPr lang="en-US" sz="2000" dirty="0" smtClean="0">
                <a:solidFill>
                  <a:schemeClr val="bg1"/>
                </a:solidFill>
              </a:rPr>
              <a:t> m</a:t>
            </a:r>
            <a:r>
              <a:rPr lang="id-ID" sz="2000" dirty="0" smtClean="0">
                <a:solidFill>
                  <a:schemeClr val="bg1"/>
                </a:solidFill>
              </a:rPr>
              <a:t>enjembatani </a:t>
            </a:r>
            <a:r>
              <a:rPr lang="id-ID" sz="2000" dirty="0">
                <a:solidFill>
                  <a:schemeClr val="bg1"/>
                </a:solidFill>
              </a:rPr>
              <a:t>arus data di sekitar main Memory, Prosesor, Front Side Bus dan AGP Bus juga mengatur kerja power management</a:t>
            </a:r>
            <a:r>
              <a:rPr lang="id-ID" sz="2000" dirty="0" smtClean="0">
                <a:solidFill>
                  <a:schemeClr val="bg1"/>
                </a:solidFill>
              </a:rPr>
              <a:t>.</a:t>
            </a:r>
            <a:endParaRPr lang="en-US" sz="2000" dirty="0">
              <a:solidFill>
                <a:schemeClr val="bg1"/>
              </a:solidFill>
            </a:endParaRPr>
          </a:p>
          <a:p>
            <a:pPr algn="just"/>
            <a:endParaRPr lang="en-US" sz="2000" dirty="0" smtClean="0">
              <a:solidFill>
                <a:schemeClr val="bg1"/>
              </a:solidFill>
            </a:endParaRPr>
          </a:p>
          <a:p>
            <a:pPr algn="just"/>
            <a:r>
              <a:rPr lang="en-US" sz="2000" dirty="0" smtClean="0">
                <a:solidFill>
                  <a:schemeClr val="bg1"/>
                </a:solidFill>
              </a:rPr>
              <a:t>Southbridge </a:t>
            </a:r>
            <a:r>
              <a:rPr lang="en-US" sz="2000" dirty="0" err="1" smtClean="0">
                <a:solidFill>
                  <a:schemeClr val="bg1"/>
                </a:solidFill>
              </a:rPr>
              <a:t>berfungsi</a:t>
            </a:r>
            <a:r>
              <a:rPr lang="en-US" sz="2000" dirty="0" smtClean="0">
                <a:solidFill>
                  <a:schemeClr val="bg1"/>
                </a:solidFill>
              </a:rPr>
              <a:t> </a:t>
            </a:r>
            <a:r>
              <a:rPr lang="id-ID" sz="2000" dirty="0" smtClean="0">
                <a:solidFill>
                  <a:schemeClr val="bg1"/>
                </a:solidFill>
              </a:rPr>
              <a:t>mengatur </a:t>
            </a:r>
            <a:r>
              <a:rPr lang="id-ID" sz="2000" dirty="0">
                <a:solidFill>
                  <a:schemeClr val="bg1"/>
                </a:solidFill>
              </a:rPr>
              <a:t>kerja peripheral-peripheral semacam IDE Controller, PCI Bus, ROM Bios, Keyboard &amp; Mouse, USB, Eth. LAN, Modem dan fungsi I/O lainnya.</a:t>
            </a:r>
            <a:endParaRPr lang="en-US" sz="2000" dirty="0">
              <a:solidFill>
                <a:schemeClr val="bg1"/>
              </a:solidFill>
            </a:endParaRPr>
          </a:p>
        </p:txBody>
      </p:sp>
      <p:pic>
        <p:nvPicPr>
          <p:cNvPr id="7170" name="Picture 2" descr="C:\Users\Rama\Downloads\Northbridge&amp;Southbrid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9877" y="3126814"/>
            <a:ext cx="3856038" cy="329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630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p:cNvSpPr>
            <a:spLocks noChangeArrowheads="1"/>
          </p:cNvSpPr>
          <p:nvPr/>
        </p:nvSpPr>
        <p:spPr bwMode="auto">
          <a:xfrm>
            <a:off x="419514" y="330993"/>
            <a:ext cx="101364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r>
              <a:rPr lang="id-ID" sz="3600" b="1" dirty="0" smtClean="0">
                <a:solidFill>
                  <a:schemeClr val="bg1"/>
                </a:solidFill>
              </a:rPr>
              <a:t>BIOS</a:t>
            </a:r>
            <a:r>
              <a:rPr lang="en-US" sz="3600" b="1" dirty="0" smtClean="0">
                <a:solidFill>
                  <a:schemeClr val="bg1"/>
                </a:solidFill>
              </a:rPr>
              <a:t> (BASIC INPUT OUTPUT SYSTEM)</a:t>
            </a:r>
            <a:endParaRPr lang="en-US" sz="3600" b="1" dirty="0">
              <a:solidFill>
                <a:schemeClr val="bg1"/>
              </a:solidFill>
            </a:endParaRPr>
          </a:p>
        </p:txBody>
      </p:sp>
      <p:sp>
        <p:nvSpPr>
          <p:cNvPr id="20" name="Rectangle 5"/>
          <p:cNvSpPr>
            <a:spLocks noChangeArrowheads="1"/>
          </p:cNvSpPr>
          <p:nvPr/>
        </p:nvSpPr>
        <p:spPr bwMode="auto">
          <a:xfrm>
            <a:off x="419514" y="1151473"/>
            <a:ext cx="1109676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just" eaLnBrk="1" hangingPunct="1"/>
            <a:r>
              <a:rPr lang="en-US" sz="2000" dirty="0" err="1" smtClean="0">
                <a:solidFill>
                  <a:schemeClr val="bg1"/>
                </a:solidFill>
              </a:rPr>
              <a:t>Berfungsi</a:t>
            </a:r>
            <a:r>
              <a:rPr lang="en-US" sz="2000" dirty="0" smtClean="0">
                <a:solidFill>
                  <a:schemeClr val="bg1"/>
                </a:solidFill>
              </a:rPr>
              <a:t> </a:t>
            </a:r>
            <a:r>
              <a:rPr lang="en-US" sz="2000" dirty="0" err="1">
                <a:solidFill>
                  <a:schemeClr val="bg1"/>
                </a:solidFill>
              </a:rPr>
              <a:t>untuk</a:t>
            </a:r>
            <a:r>
              <a:rPr lang="en-US" sz="2000" dirty="0">
                <a:solidFill>
                  <a:schemeClr val="bg1"/>
                </a:solidFill>
              </a:rPr>
              <a:t> </a:t>
            </a:r>
            <a:r>
              <a:rPr lang="en-US" sz="2000" dirty="0" err="1">
                <a:solidFill>
                  <a:schemeClr val="bg1"/>
                </a:solidFill>
              </a:rPr>
              <a:t>mengenali</a:t>
            </a:r>
            <a:r>
              <a:rPr lang="en-US" sz="2000" dirty="0">
                <a:solidFill>
                  <a:schemeClr val="bg1"/>
                </a:solidFill>
              </a:rPr>
              <a:t>, </a:t>
            </a:r>
            <a:r>
              <a:rPr lang="en-US" sz="2000" dirty="0" err="1">
                <a:solidFill>
                  <a:schemeClr val="bg1"/>
                </a:solidFill>
              </a:rPr>
              <a:t>memberi</a:t>
            </a:r>
            <a:r>
              <a:rPr lang="en-US" sz="2000" dirty="0">
                <a:solidFill>
                  <a:schemeClr val="bg1"/>
                </a:solidFill>
              </a:rPr>
              <a:t> </a:t>
            </a:r>
            <a:r>
              <a:rPr lang="en-US" sz="2000" dirty="0" err="1">
                <a:solidFill>
                  <a:schemeClr val="bg1"/>
                </a:solidFill>
              </a:rPr>
              <a:t>informasi</a:t>
            </a:r>
            <a:r>
              <a:rPr lang="en-US" sz="2000" dirty="0">
                <a:solidFill>
                  <a:schemeClr val="bg1"/>
                </a:solidFill>
              </a:rPr>
              <a:t> </a:t>
            </a:r>
            <a:r>
              <a:rPr lang="en-US" sz="2000" dirty="0" err="1">
                <a:solidFill>
                  <a:schemeClr val="bg1"/>
                </a:solidFill>
              </a:rPr>
              <a:t>dan</a:t>
            </a:r>
            <a:r>
              <a:rPr lang="en-US" sz="2000" dirty="0">
                <a:solidFill>
                  <a:schemeClr val="bg1"/>
                </a:solidFill>
              </a:rPr>
              <a:t> </a:t>
            </a:r>
            <a:r>
              <a:rPr lang="en-US" sz="2000" dirty="0" err="1">
                <a:solidFill>
                  <a:schemeClr val="bg1"/>
                </a:solidFill>
              </a:rPr>
              <a:t>mengkonfigurasi</a:t>
            </a:r>
            <a:r>
              <a:rPr lang="en-US" sz="2000" dirty="0">
                <a:solidFill>
                  <a:schemeClr val="bg1"/>
                </a:solidFill>
              </a:rPr>
              <a:t> </a:t>
            </a:r>
            <a:r>
              <a:rPr lang="en-US" sz="2000" dirty="0" smtClean="0">
                <a:solidFill>
                  <a:schemeClr val="bg1"/>
                </a:solidFill>
              </a:rPr>
              <a:t>hardware </a:t>
            </a:r>
            <a:r>
              <a:rPr lang="en-US" sz="2000" dirty="0">
                <a:solidFill>
                  <a:schemeClr val="bg1"/>
                </a:solidFill>
              </a:rPr>
              <a:t>yang </a:t>
            </a:r>
            <a:r>
              <a:rPr lang="en-US" sz="2000" dirty="0" err="1">
                <a:solidFill>
                  <a:schemeClr val="bg1"/>
                </a:solidFill>
              </a:rPr>
              <a:t>terintegrasi</a:t>
            </a:r>
            <a:r>
              <a:rPr lang="en-US" sz="2000" dirty="0">
                <a:solidFill>
                  <a:schemeClr val="bg1"/>
                </a:solidFill>
              </a:rPr>
              <a:t> </a:t>
            </a:r>
            <a:r>
              <a:rPr lang="en-US" sz="2000" dirty="0" err="1">
                <a:solidFill>
                  <a:schemeClr val="bg1"/>
                </a:solidFill>
              </a:rPr>
              <a:t>dalam</a:t>
            </a:r>
            <a:r>
              <a:rPr lang="en-US" sz="2000" dirty="0">
                <a:solidFill>
                  <a:schemeClr val="bg1"/>
                </a:solidFill>
              </a:rPr>
              <a:t> Motherboard </a:t>
            </a:r>
            <a:r>
              <a:rPr lang="en-US" sz="2000" dirty="0" err="1">
                <a:solidFill>
                  <a:schemeClr val="bg1"/>
                </a:solidFill>
              </a:rPr>
              <a:t>dan</a:t>
            </a:r>
            <a:r>
              <a:rPr lang="en-US" sz="2000" dirty="0">
                <a:solidFill>
                  <a:schemeClr val="bg1"/>
                </a:solidFill>
              </a:rPr>
              <a:t> </a:t>
            </a:r>
            <a:r>
              <a:rPr lang="en-US" sz="2000" dirty="0" err="1">
                <a:solidFill>
                  <a:schemeClr val="bg1"/>
                </a:solidFill>
              </a:rPr>
              <a:t>kedudukan</a:t>
            </a:r>
            <a:r>
              <a:rPr lang="en-US" sz="2000" dirty="0">
                <a:solidFill>
                  <a:schemeClr val="bg1"/>
                </a:solidFill>
              </a:rPr>
              <a:t> BIOS </a:t>
            </a:r>
            <a:r>
              <a:rPr lang="en-US" sz="2000" dirty="0" err="1">
                <a:solidFill>
                  <a:schemeClr val="bg1"/>
                </a:solidFill>
              </a:rPr>
              <a:t>terletak</a:t>
            </a:r>
            <a:r>
              <a:rPr lang="en-US" sz="2000" dirty="0">
                <a:solidFill>
                  <a:schemeClr val="bg1"/>
                </a:solidFill>
              </a:rPr>
              <a:t> </a:t>
            </a:r>
            <a:r>
              <a:rPr lang="en-US" sz="2000" dirty="0" err="1">
                <a:solidFill>
                  <a:schemeClr val="bg1"/>
                </a:solidFill>
              </a:rPr>
              <a:t>diantara</a:t>
            </a:r>
            <a:r>
              <a:rPr lang="en-US" sz="2000" dirty="0">
                <a:solidFill>
                  <a:schemeClr val="bg1"/>
                </a:solidFill>
              </a:rPr>
              <a:t> hardware </a:t>
            </a:r>
            <a:r>
              <a:rPr lang="en-US" sz="2000" dirty="0" err="1">
                <a:solidFill>
                  <a:schemeClr val="bg1"/>
                </a:solidFill>
              </a:rPr>
              <a:t>dan</a:t>
            </a:r>
            <a:r>
              <a:rPr lang="en-US" sz="2000" dirty="0">
                <a:solidFill>
                  <a:schemeClr val="bg1"/>
                </a:solidFill>
              </a:rPr>
              <a:t> </a:t>
            </a:r>
            <a:r>
              <a:rPr lang="en-US" sz="2000" dirty="0" err="1">
                <a:solidFill>
                  <a:schemeClr val="bg1"/>
                </a:solidFill>
              </a:rPr>
              <a:t>Sistem</a:t>
            </a:r>
            <a:r>
              <a:rPr lang="en-US" sz="2000" dirty="0">
                <a:solidFill>
                  <a:schemeClr val="bg1"/>
                </a:solidFill>
              </a:rPr>
              <a:t> </a:t>
            </a:r>
            <a:r>
              <a:rPr lang="en-US" sz="2000" dirty="0" err="1">
                <a:solidFill>
                  <a:schemeClr val="bg1"/>
                </a:solidFill>
              </a:rPr>
              <a:t>Operasi</a:t>
            </a:r>
            <a:r>
              <a:rPr lang="en-US" sz="2000" dirty="0">
                <a:solidFill>
                  <a:schemeClr val="bg1"/>
                </a:solidFill>
              </a:rPr>
              <a:t>.</a:t>
            </a:r>
          </a:p>
        </p:txBody>
      </p:sp>
      <p:sp>
        <p:nvSpPr>
          <p:cNvPr id="21" name="Rectangle 6"/>
          <p:cNvSpPr>
            <a:spLocks noChangeArrowheads="1"/>
          </p:cNvSpPr>
          <p:nvPr/>
        </p:nvSpPr>
        <p:spPr bwMode="auto">
          <a:xfrm>
            <a:off x="419514" y="2434972"/>
            <a:ext cx="84613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just" eaLnBrk="1" hangingPunct="1"/>
            <a:r>
              <a:rPr lang="en-US" sz="2000" dirty="0" err="1">
                <a:solidFill>
                  <a:schemeClr val="bg1"/>
                </a:solidFill>
              </a:rPr>
              <a:t>Beberapa</a:t>
            </a:r>
            <a:r>
              <a:rPr lang="en-US" sz="2000" dirty="0">
                <a:solidFill>
                  <a:schemeClr val="bg1"/>
                </a:solidFill>
              </a:rPr>
              <a:t> vendor </a:t>
            </a:r>
            <a:r>
              <a:rPr lang="en-US" sz="2000" dirty="0" err="1">
                <a:solidFill>
                  <a:schemeClr val="bg1"/>
                </a:solidFill>
              </a:rPr>
              <a:t>pembuat</a:t>
            </a:r>
            <a:r>
              <a:rPr lang="en-US" sz="2000" dirty="0">
                <a:solidFill>
                  <a:schemeClr val="bg1"/>
                </a:solidFill>
              </a:rPr>
              <a:t> BIOS </a:t>
            </a:r>
            <a:r>
              <a:rPr lang="en-US" sz="2000" dirty="0" smtClean="0">
                <a:solidFill>
                  <a:schemeClr val="bg1"/>
                </a:solidFill>
              </a:rPr>
              <a:t>:</a:t>
            </a:r>
          </a:p>
          <a:p>
            <a:pPr algn="just"/>
            <a:r>
              <a:rPr lang="en-US" sz="2000" dirty="0">
                <a:solidFill>
                  <a:schemeClr val="bg1"/>
                </a:solidFill>
              </a:rPr>
              <a:t>Phoenix, Award </a:t>
            </a:r>
            <a:r>
              <a:rPr lang="en-US" sz="2000" dirty="0" err="1">
                <a:solidFill>
                  <a:schemeClr val="bg1"/>
                </a:solidFill>
              </a:rPr>
              <a:t>dan</a:t>
            </a:r>
            <a:r>
              <a:rPr lang="en-US" sz="2000" dirty="0">
                <a:solidFill>
                  <a:schemeClr val="bg1"/>
                </a:solidFill>
              </a:rPr>
              <a:t> AMI (American Mega Trend Incorporation)</a:t>
            </a:r>
          </a:p>
          <a:p>
            <a:pPr algn="just" eaLnBrk="1" hangingPunct="1"/>
            <a:r>
              <a:rPr lang="en-US" sz="2000" dirty="0" smtClean="0">
                <a:solidFill>
                  <a:schemeClr val="bg1"/>
                </a:solidFill>
              </a:rPr>
              <a:t> </a:t>
            </a:r>
            <a:endParaRPr lang="en-US" sz="20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9495" y="3622241"/>
            <a:ext cx="2343150" cy="19526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7476" y="3622241"/>
            <a:ext cx="2438400" cy="1828800"/>
          </a:xfrm>
          <a:prstGeom prst="rect">
            <a:avLst/>
          </a:prstGeom>
        </p:spPr>
      </p:pic>
      <p:sp>
        <p:nvSpPr>
          <p:cNvPr id="7" name="Rectangle 6"/>
          <p:cNvSpPr/>
          <p:nvPr/>
        </p:nvSpPr>
        <p:spPr>
          <a:xfrm>
            <a:off x="2776083" y="5823502"/>
            <a:ext cx="1309974" cy="369332"/>
          </a:xfrm>
          <a:prstGeom prst="rect">
            <a:avLst/>
          </a:prstGeom>
        </p:spPr>
        <p:txBody>
          <a:bodyPr wrap="none">
            <a:spAutoFit/>
          </a:bodyPr>
          <a:lstStyle/>
          <a:p>
            <a:r>
              <a:rPr lang="en-US" dirty="0" smtClean="0">
                <a:solidFill>
                  <a:schemeClr val="bg1"/>
                </a:solidFill>
                <a:latin typeface="Verdana" pitchFamily="34" charset="0"/>
                <a:ea typeface="Verdana" pitchFamily="34" charset="0"/>
                <a:cs typeface="Verdana" pitchFamily="34" charset="0"/>
              </a:rPr>
              <a:t>AMI BIOS</a:t>
            </a:r>
            <a:endParaRPr lang="en-US" dirty="0">
              <a:latin typeface="Verdana" pitchFamily="34" charset="0"/>
              <a:ea typeface="Verdana" pitchFamily="34" charset="0"/>
              <a:cs typeface="Verdana" pitchFamily="34" charset="0"/>
            </a:endParaRPr>
          </a:p>
        </p:txBody>
      </p:sp>
      <p:sp>
        <p:nvSpPr>
          <p:cNvPr id="8" name="Rectangle 7"/>
          <p:cNvSpPr/>
          <p:nvPr/>
        </p:nvSpPr>
        <p:spPr>
          <a:xfrm>
            <a:off x="7705850" y="5823502"/>
            <a:ext cx="1581651" cy="369332"/>
          </a:xfrm>
          <a:prstGeom prst="rect">
            <a:avLst/>
          </a:prstGeom>
        </p:spPr>
        <p:txBody>
          <a:bodyPr wrap="none">
            <a:spAutoFit/>
          </a:bodyPr>
          <a:lstStyle/>
          <a:p>
            <a:r>
              <a:rPr lang="en-US" dirty="0" smtClean="0">
                <a:solidFill>
                  <a:schemeClr val="bg1"/>
                </a:solidFill>
                <a:latin typeface="Verdana" pitchFamily="34" charset="0"/>
                <a:ea typeface="Verdana" pitchFamily="34" charset="0"/>
                <a:cs typeface="Verdana" pitchFamily="34" charset="0"/>
              </a:rPr>
              <a:t>Award BIOS</a:t>
            </a:r>
            <a:endParaRPr lang="en-US"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0522207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515690" y="410364"/>
            <a:ext cx="34339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r>
              <a:rPr lang="en-US" sz="3600" b="1" dirty="0" smtClean="0">
                <a:solidFill>
                  <a:schemeClr val="bg1"/>
                </a:solidFill>
              </a:rPr>
              <a:t>Slot Memory</a:t>
            </a:r>
            <a:endParaRPr lang="en-US" sz="3600" b="1" dirty="0">
              <a:solidFill>
                <a:schemeClr val="bg1"/>
              </a:solidFill>
            </a:endParaRPr>
          </a:p>
        </p:txBody>
      </p:sp>
      <p:sp>
        <p:nvSpPr>
          <p:cNvPr id="12" name="Rectangle 5"/>
          <p:cNvSpPr>
            <a:spLocks noChangeArrowheads="1"/>
          </p:cNvSpPr>
          <p:nvPr/>
        </p:nvSpPr>
        <p:spPr bwMode="auto">
          <a:xfrm>
            <a:off x="527188" y="1380908"/>
            <a:ext cx="104588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sz="2000" dirty="0" err="1" smtClean="0">
                <a:solidFill>
                  <a:schemeClr val="bg1"/>
                </a:solidFill>
              </a:rPr>
              <a:t>Berfungsi</a:t>
            </a:r>
            <a:r>
              <a:rPr lang="en-US" sz="2000" dirty="0" smtClean="0">
                <a:solidFill>
                  <a:schemeClr val="bg1"/>
                </a:solidFill>
              </a:rPr>
              <a:t> </a:t>
            </a:r>
            <a:r>
              <a:rPr lang="en-US" sz="2000" dirty="0" err="1" smtClean="0">
                <a:solidFill>
                  <a:schemeClr val="bg1"/>
                </a:solidFill>
              </a:rPr>
              <a:t>sebagai</a:t>
            </a:r>
            <a:r>
              <a:rPr lang="en-US" sz="2000" dirty="0" smtClean="0">
                <a:solidFill>
                  <a:schemeClr val="bg1"/>
                </a:solidFill>
              </a:rPr>
              <a:t> </a:t>
            </a:r>
            <a:r>
              <a:rPr lang="en-US" sz="2000" dirty="0" err="1" smtClean="0">
                <a:solidFill>
                  <a:schemeClr val="bg1"/>
                </a:solidFill>
              </a:rPr>
              <a:t>tempat</a:t>
            </a:r>
            <a:r>
              <a:rPr lang="en-US" sz="2000" dirty="0" smtClean="0">
                <a:solidFill>
                  <a:schemeClr val="bg1"/>
                </a:solidFill>
              </a:rPr>
              <a:t> </a:t>
            </a:r>
            <a:r>
              <a:rPr lang="en-US" sz="2000" dirty="0" err="1" smtClean="0">
                <a:solidFill>
                  <a:schemeClr val="bg1"/>
                </a:solidFill>
              </a:rPr>
              <a:t>pemasangan</a:t>
            </a:r>
            <a:r>
              <a:rPr lang="en-US" sz="2000" dirty="0" smtClean="0">
                <a:solidFill>
                  <a:schemeClr val="bg1"/>
                </a:solidFill>
              </a:rPr>
              <a:t> Memory Card (RAM) </a:t>
            </a:r>
            <a:r>
              <a:rPr lang="en-US" sz="2000" dirty="0" err="1" smtClean="0">
                <a:solidFill>
                  <a:schemeClr val="bg1"/>
                </a:solidFill>
              </a:rPr>
              <a:t>pada</a:t>
            </a:r>
            <a:r>
              <a:rPr lang="en-US" sz="2000" dirty="0" smtClean="0">
                <a:solidFill>
                  <a:schemeClr val="bg1"/>
                </a:solidFill>
              </a:rPr>
              <a:t> Motherboard.</a:t>
            </a:r>
            <a:endParaRPr lang="en-US" sz="2000" dirty="0">
              <a:solidFill>
                <a:schemeClr val="bg1"/>
              </a:solidFill>
            </a:endParaRPr>
          </a:p>
        </p:txBody>
      </p:sp>
      <p:sp>
        <p:nvSpPr>
          <p:cNvPr id="3" name="Rectangle 2"/>
          <p:cNvSpPr/>
          <p:nvPr/>
        </p:nvSpPr>
        <p:spPr>
          <a:xfrm>
            <a:off x="5141708" y="5305328"/>
            <a:ext cx="1229824" cy="369332"/>
          </a:xfrm>
          <a:prstGeom prst="rect">
            <a:avLst/>
          </a:prstGeom>
        </p:spPr>
        <p:txBody>
          <a:bodyPr wrap="none">
            <a:spAutoFit/>
          </a:bodyPr>
          <a:lstStyle/>
          <a:p>
            <a:r>
              <a:rPr lang="en-US" dirty="0" smtClean="0">
                <a:solidFill>
                  <a:schemeClr val="bg1"/>
                </a:solidFill>
                <a:latin typeface="Verdana" pitchFamily="34" charset="0"/>
                <a:ea typeface="Verdana" pitchFamily="34" charset="0"/>
                <a:cs typeface="Verdana" pitchFamily="34" charset="0"/>
              </a:rPr>
              <a:t>Slot RAM</a:t>
            </a:r>
            <a:endParaRPr lang="en-US" dirty="0">
              <a:latin typeface="Verdana" pitchFamily="34" charset="0"/>
              <a:ea typeface="Verdana" pitchFamily="34" charset="0"/>
              <a:cs typeface="Verdana" pitchFamily="34" charset="0"/>
            </a:endParaRPr>
          </a:p>
        </p:txBody>
      </p:sp>
      <p:pic>
        <p:nvPicPr>
          <p:cNvPr id="1026" name="Picture 2" descr="C:\Users\Rama\Downloads\6dff2e00_DDR3_RAM_slots_E28093_dual_channel-top_oblique_PNrC2B00302.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5730" y="2254944"/>
            <a:ext cx="7881780" cy="2875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4181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p:cNvSpPr>
            <a:spLocks noChangeArrowheads="1"/>
          </p:cNvSpPr>
          <p:nvPr/>
        </p:nvSpPr>
        <p:spPr bwMode="auto">
          <a:xfrm>
            <a:off x="480795" y="496558"/>
            <a:ext cx="8276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r>
              <a:rPr lang="en-US" sz="3600" b="1" dirty="0" smtClean="0">
                <a:solidFill>
                  <a:schemeClr val="bg1"/>
                </a:solidFill>
              </a:rPr>
              <a:t>RAM (Random Access Memory)</a:t>
            </a:r>
            <a:endParaRPr lang="en-US" sz="3600" b="1" dirty="0">
              <a:solidFill>
                <a:schemeClr val="bg1"/>
              </a:solidFill>
            </a:endParaRPr>
          </a:p>
        </p:txBody>
      </p:sp>
      <p:sp>
        <p:nvSpPr>
          <p:cNvPr id="2" name="Rectangle 1"/>
          <p:cNvSpPr/>
          <p:nvPr/>
        </p:nvSpPr>
        <p:spPr>
          <a:xfrm>
            <a:off x="516055" y="1455417"/>
            <a:ext cx="10959547" cy="1015663"/>
          </a:xfrm>
          <a:prstGeom prst="rect">
            <a:avLst/>
          </a:prstGeom>
        </p:spPr>
        <p:txBody>
          <a:bodyPr wrap="square">
            <a:spAutoFit/>
          </a:bodyPr>
          <a:lstStyle/>
          <a:p>
            <a:pPr algn="just"/>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Merupakan</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id-ID"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memory </a:t>
            </a:r>
            <a:r>
              <a:rPr lang="id-ID" sz="2000" dirty="0">
                <a:solidFill>
                  <a:schemeClr val="bg1"/>
                </a:solidFill>
                <a:latin typeface="Verdana" panose="020B0604030504040204" pitchFamily="34" charset="0"/>
                <a:ea typeface="Verdana" panose="020B0604030504040204" pitchFamily="34" charset="0"/>
                <a:cs typeface="Verdana" panose="020B0604030504040204" pitchFamily="34" charset="0"/>
              </a:rPr>
              <a:t>tempat penyimpanan sementara pada saat komputer dijalankan dan dapat diakses secara acak atau </a:t>
            </a:r>
            <a:r>
              <a:rPr lang="id-ID"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rand</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om.</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Fungsi</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id-ID"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RAM adalah </a:t>
            </a:r>
            <a:r>
              <a:rPr lang="id-ID" sz="2000" dirty="0">
                <a:solidFill>
                  <a:schemeClr val="bg1"/>
                </a:solidFill>
                <a:latin typeface="Verdana" panose="020B0604030504040204" pitchFamily="34" charset="0"/>
                <a:ea typeface="Verdana" panose="020B0604030504040204" pitchFamily="34" charset="0"/>
                <a:cs typeface="Verdana" panose="020B0604030504040204" pitchFamily="34" charset="0"/>
              </a:rPr>
              <a:t>mempercepat pemprosesan data pada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ko</a:t>
            </a:r>
            <a:r>
              <a:rPr lang="id-ID"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mputer</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id-ID"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36203" b="34116"/>
          <a:stretch/>
        </p:blipFill>
        <p:spPr>
          <a:xfrm>
            <a:off x="623190" y="4525618"/>
            <a:ext cx="4732734" cy="140473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625" y="2857500"/>
            <a:ext cx="4768299" cy="114300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3684" b="32609"/>
          <a:stretch/>
        </p:blipFill>
        <p:spPr>
          <a:xfrm>
            <a:off x="6775922" y="4630532"/>
            <a:ext cx="4732734" cy="119490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6656" y="2857500"/>
            <a:ext cx="4732734" cy="1143000"/>
          </a:xfrm>
          <a:prstGeom prst="rect">
            <a:avLst/>
          </a:prstGeom>
        </p:spPr>
      </p:pic>
      <p:sp>
        <p:nvSpPr>
          <p:cNvPr id="3" name="Rectangle 2"/>
          <p:cNvSpPr/>
          <p:nvPr/>
        </p:nvSpPr>
        <p:spPr>
          <a:xfrm>
            <a:off x="8626763" y="4121572"/>
            <a:ext cx="1031051" cy="369332"/>
          </a:xfrm>
          <a:prstGeom prst="rect">
            <a:avLst/>
          </a:prstGeom>
        </p:spPr>
        <p:txBody>
          <a:bodyPr wrap="none">
            <a:spAutoFit/>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SDRAM</a:t>
            </a:r>
            <a:endParaRPr lang="id-ID" dirty="0">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p:cNvSpPr/>
          <p:nvPr/>
        </p:nvSpPr>
        <p:spPr>
          <a:xfrm>
            <a:off x="8626762" y="5965062"/>
            <a:ext cx="848309" cy="369332"/>
          </a:xfrm>
          <a:prstGeom prst="rect">
            <a:avLst/>
          </a:prstGeom>
        </p:spPr>
        <p:txBody>
          <a:bodyPr wrap="none">
            <a:spAutoFit/>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DDR3</a:t>
            </a:r>
            <a:endParaRPr lang="id-ID" dirty="0">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p:cNvSpPr/>
          <p:nvPr/>
        </p:nvSpPr>
        <p:spPr>
          <a:xfrm>
            <a:off x="2547619" y="5965062"/>
            <a:ext cx="848309" cy="369332"/>
          </a:xfrm>
          <a:prstGeom prst="rect">
            <a:avLst/>
          </a:prstGeom>
        </p:spPr>
        <p:txBody>
          <a:bodyPr wrap="none">
            <a:spAutoFit/>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DDR1</a:t>
            </a:r>
            <a:endParaRPr lang="id-ID" dirty="0">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1"/>
          <p:cNvSpPr/>
          <p:nvPr/>
        </p:nvSpPr>
        <p:spPr>
          <a:xfrm>
            <a:off x="2565402" y="4054228"/>
            <a:ext cx="848309" cy="369332"/>
          </a:xfrm>
          <a:prstGeom prst="rect">
            <a:avLst/>
          </a:prstGeom>
        </p:spPr>
        <p:txBody>
          <a:bodyPr wrap="none">
            <a:spAutoFit/>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DDR2</a:t>
            </a:r>
            <a:endParaRPr lang="id-ID"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099918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487773" y="409251"/>
            <a:ext cx="4172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sz="3600" b="1" dirty="0" smtClean="0">
                <a:solidFill>
                  <a:schemeClr val="bg1"/>
                </a:solidFill>
              </a:rPr>
              <a:t>Expansion Slot </a:t>
            </a:r>
            <a:endParaRPr lang="en-US" sz="3600" b="1" dirty="0">
              <a:solidFill>
                <a:schemeClr val="bg1"/>
              </a:solidFill>
            </a:endParaRPr>
          </a:p>
        </p:txBody>
      </p:sp>
      <p:sp>
        <p:nvSpPr>
          <p:cNvPr id="12" name="Rectangle 5"/>
          <p:cNvSpPr>
            <a:spLocks noChangeArrowheads="1"/>
          </p:cNvSpPr>
          <p:nvPr/>
        </p:nvSpPr>
        <p:spPr bwMode="auto">
          <a:xfrm>
            <a:off x="514667" y="1354804"/>
            <a:ext cx="1101647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just"/>
            <a:r>
              <a:rPr lang="en-US" sz="2000" dirty="0" smtClean="0">
                <a:solidFill>
                  <a:schemeClr val="bg1"/>
                </a:solidFill>
              </a:rPr>
              <a:t>B</a:t>
            </a:r>
            <a:r>
              <a:rPr lang="id-ID" sz="2000" dirty="0" smtClean="0">
                <a:solidFill>
                  <a:schemeClr val="bg1"/>
                </a:solidFill>
              </a:rPr>
              <a:t>erfungsi </a:t>
            </a:r>
            <a:r>
              <a:rPr lang="id-ID" sz="2000" dirty="0">
                <a:solidFill>
                  <a:schemeClr val="bg1"/>
                </a:solidFill>
              </a:rPr>
              <a:t>untuk menempatkan peralatan tambahan yang berfungsi sebagai sarana komunikasi antara peralatan </a:t>
            </a:r>
            <a:r>
              <a:rPr lang="id-ID" sz="2000" dirty="0" smtClean="0">
                <a:solidFill>
                  <a:schemeClr val="bg1"/>
                </a:solidFill>
              </a:rPr>
              <a:t>input/output </a:t>
            </a:r>
            <a:r>
              <a:rPr lang="id-ID" sz="2000" dirty="0">
                <a:solidFill>
                  <a:schemeClr val="bg1"/>
                </a:solidFill>
              </a:rPr>
              <a:t>dengan motherboard, misalnya untuk VGA Card, Sound Card, </a:t>
            </a:r>
            <a:r>
              <a:rPr lang="en-US" sz="2000" dirty="0" smtClean="0">
                <a:solidFill>
                  <a:schemeClr val="bg1"/>
                </a:solidFill>
              </a:rPr>
              <a:t>USB Card, </a:t>
            </a:r>
            <a:r>
              <a:rPr lang="id-ID" sz="2000" dirty="0" smtClean="0">
                <a:solidFill>
                  <a:schemeClr val="bg1"/>
                </a:solidFill>
              </a:rPr>
              <a:t>Modem</a:t>
            </a:r>
            <a:r>
              <a:rPr lang="id-ID" sz="2000" dirty="0">
                <a:solidFill>
                  <a:schemeClr val="bg1"/>
                </a:solidFill>
              </a:rPr>
              <a:t>, dan lain-lain.</a:t>
            </a:r>
            <a:r>
              <a:rPr lang="en-US" sz="2000" dirty="0">
                <a:solidFill>
                  <a:schemeClr val="bg1"/>
                </a:solidFill>
              </a:rPr>
              <a:t> </a:t>
            </a:r>
          </a:p>
        </p:txBody>
      </p:sp>
      <p:sp>
        <p:nvSpPr>
          <p:cNvPr id="8" name="Rectangle 6"/>
          <p:cNvSpPr>
            <a:spLocks noChangeArrowheads="1"/>
          </p:cNvSpPr>
          <p:nvPr/>
        </p:nvSpPr>
        <p:spPr bwMode="auto">
          <a:xfrm>
            <a:off x="541561" y="2542695"/>
            <a:ext cx="782251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r>
              <a:rPr lang="id-ID" sz="2000" dirty="0">
                <a:solidFill>
                  <a:schemeClr val="bg1"/>
                </a:solidFill>
              </a:rPr>
              <a:t>Jenis-jenis </a:t>
            </a:r>
            <a:r>
              <a:rPr lang="en-US" sz="2000" dirty="0" smtClean="0">
                <a:solidFill>
                  <a:schemeClr val="bg1"/>
                </a:solidFill>
              </a:rPr>
              <a:t>s</a:t>
            </a:r>
            <a:r>
              <a:rPr lang="id-ID" sz="2000" dirty="0" smtClean="0">
                <a:solidFill>
                  <a:schemeClr val="bg1"/>
                </a:solidFill>
              </a:rPr>
              <a:t>lot </a:t>
            </a:r>
            <a:r>
              <a:rPr lang="en-US" sz="2000" dirty="0">
                <a:solidFill>
                  <a:schemeClr val="bg1"/>
                </a:solidFill>
              </a:rPr>
              <a:t>e</a:t>
            </a:r>
            <a:r>
              <a:rPr lang="id-ID" sz="2000" dirty="0" smtClean="0">
                <a:solidFill>
                  <a:schemeClr val="bg1"/>
                </a:solidFill>
              </a:rPr>
              <a:t>kspansi </a:t>
            </a:r>
            <a:r>
              <a:rPr lang="id-ID" sz="2000" dirty="0">
                <a:solidFill>
                  <a:schemeClr val="bg1"/>
                </a:solidFill>
              </a:rPr>
              <a:t>adalah </a:t>
            </a:r>
            <a:r>
              <a:rPr lang="id-ID" sz="2000" dirty="0" smtClean="0">
                <a:solidFill>
                  <a:schemeClr val="bg1"/>
                </a:solidFill>
              </a:rPr>
              <a:t>:</a:t>
            </a:r>
            <a:endParaRPr lang="en-US" sz="2000" dirty="0">
              <a:solidFill>
                <a:schemeClr val="bg1"/>
              </a:solidFill>
            </a:endParaRPr>
          </a:p>
          <a:p>
            <a:pPr marL="457200" indent="-457200" eaLnBrk="1" hangingPunct="1">
              <a:buAutoNum type="arabicPeriod"/>
            </a:pPr>
            <a:r>
              <a:rPr lang="en-US" sz="2000" dirty="0" smtClean="0">
                <a:solidFill>
                  <a:schemeClr val="bg1"/>
                </a:solidFill>
              </a:rPr>
              <a:t>I</a:t>
            </a:r>
            <a:r>
              <a:rPr lang="id-ID" sz="2000" dirty="0" smtClean="0">
                <a:solidFill>
                  <a:schemeClr val="bg1"/>
                </a:solidFill>
              </a:rPr>
              <a:t>SA </a:t>
            </a:r>
            <a:r>
              <a:rPr lang="id-ID" sz="2000" dirty="0">
                <a:solidFill>
                  <a:schemeClr val="bg1"/>
                </a:solidFill>
              </a:rPr>
              <a:t>(Industri Standard Architecture) 8 bit dan 16 </a:t>
            </a:r>
            <a:r>
              <a:rPr lang="id-ID" sz="2000" dirty="0" smtClean="0">
                <a:solidFill>
                  <a:schemeClr val="bg1"/>
                </a:solidFill>
              </a:rPr>
              <a:t>bit</a:t>
            </a:r>
            <a:r>
              <a:rPr lang="en-US" sz="2000" dirty="0" smtClean="0">
                <a:solidFill>
                  <a:schemeClr val="bg1"/>
                </a:solidFill>
              </a:rPr>
              <a:t>.</a:t>
            </a:r>
            <a:endParaRPr lang="en-US" sz="2000" dirty="0">
              <a:solidFill>
                <a:schemeClr val="bg1"/>
              </a:solidFill>
            </a:endParaRPr>
          </a:p>
          <a:p>
            <a:pPr marL="457200" indent="-457200" eaLnBrk="1" hangingPunct="1">
              <a:buAutoNum type="arabicPeriod"/>
            </a:pPr>
            <a:r>
              <a:rPr lang="id-ID" sz="2000" dirty="0" smtClean="0">
                <a:solidFill>
                  <a:schemeClr val="bg1"/>
                </a:solidFill>
              </a:rPr>
              <a:t>PCI </a:t>
            </a:r>
            <a:r>
              <a:rPr lang="id-ID" sz="2000" dirty="0">
                <a:solidFill>
                  <a:schemeClr val="bg1"/>
                </a:solidFill>
              </a:rPr>
              <a:t>(Peripheral Component Interconnect) 32 </a:t>
            </a:r>
            <a:r>
              <a:rPr lang="id-ID" sz="2000" dirty="0" smtClean="0">
                <a:solidFill>
                  <a:schemeClr val="bg1"/>
                </a:solidFill>
              </a:rPr>
              <a:t>Bit</a:t>
            </a:r>
            <a:r>
              <a:rPr lang="en-US" sz="2000" dirty="0" smtClean="0">
                <a:solidFill>
                  <a:schemeClr val="bg1"/>
                </a:solidFill>
              </a:rPr>
              <a:t>.</a:t>
            </a:r>
          </a:p>
          <a:p>
            <a:pPr marL="457200" indent="-457200" eaLnBrk="1" hangingPunct="1">
              <a:buAutoNum type="arabicPeriod"/>
            </a:pPr>
            <a:r>
              <a:rPr lang="id-ID" sz="2000" dirty="0" smtClean="0">
                <a:solidFill>
                  <a:schemeClr val="bg1"/>
                </a:solidFill>
              </a:rPr>
              <a:t>AGP </a:t>
            </a:r>
            <a:r>
              <a:rPr lang="id-ID" sz="2000" dirty="0">
                <a:solidFill>
                  <a:schemeClr val="bg1"/>
                </a:solidFill>
              </a:rPr>
              <a:t>(Accelerated Graphic Port) 64 </a:t>
            </a:r>
            <a:r>
              <a:rPr lang="id-ID" sz="2000" dirty="0" smtClean="0">
                <a:solidFill>
                  <a:schemeClr val="bg1"/>
                </a:solidFill>
              </a:rPr>
              <a:t>Bit</a:t>
            </a:r>
            <a:r>
              <a:rPr lang="en-US" sz="2000" dirty="0" smtClean="0">
                <a:solidFill>
                  <a:schemeClr val="bg1"/>
                </a:solidFill>
              </a:rPr>
              <a:t>.</a:t>
            </a:r>
          </a:p>
          <a:p>
            <a:pPr marL="457200" indent="-457200" eaLnBrk="1" hangingPunct="1">
              <a:buAutoNum type="arabicPeriod"/>
            </a:pPr>
            <a:r>
              <a:rPr lang="en-US" sz="2000" dirty="0" smtClean="0">
                <a:solidFill>
                  <a:schemeClr val="bg1"/>
                </a:solidFill>
              </a:rPr>
              <a:t>AMR (Audio Modem Riser) 8 bit.</a:t>
            </a:r>
          </a:p>
          <a:p>
            <a:pPr marL="457200" indent="-457200" eaLnBrk="1" hangingPunct="1">
              <a:buAutoNum type="arabicPeriod"/>
            </a:pPr>
            <a:r>
              <a:rPr lang="en-US" sz="2000" dirty="0" smtClean="0">
                <a:solidFill>
                  <a:schemeClr val="bg1"/>
                </a:solidFill>
              </a:rPr>
              <a:t>PCI-E (PCI Express)  </a:t>
            </a:r>
            <a:r>
              <a:rPr lang="en-US" sz="2000" dirty="0">
                <a:solidFill>
                  <a:schemeClr val="bg1"/>
                </a:solidFill>
              </a:rPr>
              <a:t>128 </a:t>
            </a:r>
            <a:r>
              <a:rPr lang="en-US" sz="2000" dirty="0" smtClean="0">
                <a:solidFill>
                  <a:schemeClr val="bg1"/>
                </a:solidFill>
              </a:rPr>
              <a:t>Bit.</a:t>
            </a:r>
            <a:endParaRPr lang="en-US" sz="2000" dirty="0">
              <a:solidFill>
                <a:schemeClr val="bg1"/>
              </a:solidFill>
            </a:endParaRPr>
          </a:p>
        </p:txBody>
      </p:sp>
    </p:spTree>
    <p:extLst>
      <p:ext uri="{BB962C8B-B14F-4D97-AF65-F5344CB8AC3E}">
        <p14:creationId xmlns:p14="http://schemas.microsoft.com/office/powerpoint/2010/main" val="2139945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546929" y="1160948"/>
            <a:ext cx="1103099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just" eaLnBrk="1" hangingPunct="1"/>
            <a:r>
              <a:rPr lang="id-ID" sz="2000" dirty="0">
                <a:solidFill>
                  <a:schemeClr val="bg1"/>
                </a:solidFill>
                <a:ea typeface="Verdana" panose="020B0604030504040204" pitchFamily="34" charset="0"/>
                <a:cs typeface="Verdana" panose="020B0604030504040204" pitchFamily="34" charset="0"/>
              </a:rPr>
              <a:t>Cara kerja sebuah komputer dapat dideskripsikan secara sederhana dengan diagram </a:t>
            </a:r>
            <a:r>
              <a:rPr lang="id-ID" sz="2000" dirty="0" smtClean="0">
                <a:solidFill>
                  <a:schemeClr val="bg1"/>
                </a:solidFill>
                <a:ea typeface="Verdana" panose="020B0604030504040204" pitchFamily="34" charset="0"/>
                <a:cs typeface="Verdana" panose="020B0604030504040204" pitchFamily="34" charset="0"/>
              </a:rPr>
              <a:t>blok seperti dibawah ini</a:t>
            </a:r>
            <a:r>
              <a:rPr lang="en-US" sz="2000" dirty="0" smtClean="0">
                <a:solidFill>
                  <a:schemeClr val="bg1"/>
                </a:solidFill>
                <a:ea typeface="Verdana" panose="020B0604030504040204" pitchFamily="34" charset="0"/>
                <a:cs typeface="Verdana" panose="020B0604030504040204" pitchFamily="34" charset="0"/>
              </a:rPr>
              <a:t> :</a:t>
            </a:r>
            <a:endParaRPr lang="en-US" sz="2000" dirty="0">
              <a:solidFill>
                <a:schemeClr val="bg1"/>
              </a:solidFill>
              <a:ea typeface="Verdana" panose="020B0604030504040204" pitchFamily="34" charset="0"/>
              <a:cs typeface="Verdana" panose="020B0604030504040204" pitchFamily="34" charset="0"/>
            </a:endParaRPr>
          </a:p>
        </p:txBody>
      </p:sp>
      <p:grpSp>
        <p:nvGrpSpPr>
          <p:cNvPr id="8" name="Group 88"/>
          <p:cNvGrpSpPr>
            <a:grpSpLocks/>
          </p:cNvGrpSpPr>
          <p:nvPr/>
        </p:nvGrpSpPr>
        <p:grpSpPr bwMode="auto">
          <a:xfrm>
            <a:off x="1776412" y="2251075"/>
            <a:ext cx="8264525" cy="3800475"/>
            <a:chOff x="295" y="1429"/>
            <a:chExt cx="5206" cy="2394"/>
          </a:xfrm>
        </p:grpSpPr>
        <p:sp>
          <p:nvSpPr>
            <p:cNvPr id="9" name="Rectangle 7"/>
            <p:cNvSpPr>
              <a:spLocks noChangeArrowheads="1"/>
            </p:cNvSpPr>
            <p:nvPr/>
          </p:nvSpPr>
          <p:spPr bwMode="auto">
            <a:xfrm>
              <a:off x="1420" y="2095"/>
              <a:ext cx="1020" cy="891"/>
            </a:xfrm>
            <a:prstGeom prst="rect">
              <a:avLst/>
            </a:prstGeom>
            <a:solidFill>
              <a:schemeClr val="tx1"/>
            </a:solidFill>
            <a:ln w="9525">
              <a:solidFill>
                <a:srgbClr val="000000"/>
              </a:solidFill>
              <a:miter lim="800000"/>
              <a:headEnd/>
              <a:tailEnd/>
            </a:ln>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id-ID">
                <a:solidFill>
                  <a:schemeClr val="bg1"/>
                </a:solidFill>
                <a:ea typeface="Verdana" panose="020B0604030504040204" pitchFamily="34" charset="0"/>
                <a:cs typeface="Verdana" panose="020B0604030504040204" pitchFamily="34" charset="0"/>
              </a:endParaRPr>
            </a:p>
          </p:txBody>
        </p:sp>
        <p:sp>
          <p:nvSpPr>
            <p:cNvPr id="10" name="Freeform 8"/>
            <p:cNvSpPr>
              <a:spLocks/>
            </p:cNvSpPr>
            <p:nvPr/>
          </p:nvSpPr>
          <p:spPr bwMode="auto">
            <a:xfrm>
              <a:off x="1420" y="2095"/>
              <a:ext cx="1020" cy="891"/>
            </a:xfrm>
            <a:custGeom>
              <a:avLst/>
              <a:gdLst>
                <a:gd name="T0" fmla="*/ 0 w 1689"/>
                <a:gd name="T1" fmla="*/ 1008 h 1008"/>
                <a:gd name="T2" fmla="*/ 1689 w 1689"/>
                <a:gd name="T3" fmla="*/ 1008 h 1008"/>
                <a:gd name="T4" fmla="*/ 1689 w 1689"/>
                <a:gd name="T5" fmla="*/ 0 h 1008"/>
                <a:gd name="T6" fmla="*/ 0 w 1689"/>
                <a:gd name="T7" fmla="*/ 0 h 1008"/>
                <a:gd name="T8" fmla="*/ 0 w 1689"/>
                <a:gd name="T9" fmla="*/ 1008 h 1008"/>
                <a:gd name="T10" fmla="*/ 0 w 1689"/>
                <a:gd name="T11" fmla="*/ 1008 h 1008"/>
                <a:gd name="T12" fmla="*/ 0 60000 65536"/>
                <a:gd name="T13" fmla="*/ 0 60000 65536"/>
                <a:gd name="T14" fmla="*/ 0 60000 65536"/>
                <a:gd name="T15" fmla="*/ 0 60000 65536"/>
                <a:gd name="T16" fmla="*/ 0 60000 65536"/>
                <a:gd name="T17" fmla="*/ 0 60000 65536"/>
                <a:gd name="T18" fmla="*/ 0 w 1689"/>
                <a:gd name="T19" fmla="*/ 0 h 1008"/>
                <a:gd name="T20" fmla="*/ 1689 w 1689"/>
                <a:gd name="T21" fmla="*/ 1008 h 1008"/>
              </a:gdLst>
              <a:ahLst/>
              <a:cxnLst>
                <a:cxn ang="T12">
                  <a:pos x="T0" y="T1"/>
                </a:cxn>
                <a:cxn ang="T13">
                  <a:pos x="T2" y="T3"/>
                </a:cxn>
                <a:cxn ang="T14">
                  <a:pos x="T4" y="T5"/>
                </a:cxn>
                <a:cxn ang="T15">
                  <a:pos x="T6" y="T7"/>
                </a:cxn>
                <a:cxn ang="T16">
                  <a:pos x="T8" y="T9"/>
                </a:cxn>
                <a:cxn ang="T17">
                  <a:pos x="T10" y="T11"/>
                </a:cxn>
              </a:cxnLst>
              <a:rect l="T18" t="T19" r="T20" b="T21"/>
              <a:pathLst>
                <a:path w="1689" h="1008">
                  <a:moveTo>
                    <a:pt x="0" y="1008"/>
                  </a:moveTo>
                  <a:lnTo>
                    <a:pt x="1689" y="1008"/>
                  </a:lnTo>
                  <a:lnTo>
                    <a:pt x="1689" y="0"/>
                  </a:lnTo>
                  <a:lnTo>
                    <a:pt x="0" y="0"/>
                  </a:lnTo>
                  <a:lnTo>
                    <a:pt x="0" y="1008"/>
                  </a:lnTo>
                </a:path>
              </a:pathLst>
            </a:custGeom>
            <a:noFill/>
            <a:ln w="31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id-ID">
                <a:solidFill>
                  <a:schemeClr val="bg1"/>
                </a:solidFill>
                <a:ea typeface="Verdana" panose="020B0604030504040204" pitchFamily="34" charset="0"/>
                <a:cs typeface="Verdana" panose="020B0604030504040204" pitchFamily="34" charset="0"/>
              </a:endParaRPr>
            </a:p>
          </p:txBody>
        </p:sp>
        <p:sp>
          <p:nvSpPr>
            <p:cNvPr id="11" name="Rectangle 9"/>
            <p:cNvSpPr>
              <a:spLocks noChangeArrowheads="1"/>
            </p:cNvSpPr>
            <p:nvPr/>
          </p:nvSpPr>
          <p:spPr bwMode="auto">
            <a:xfrm>
              <a:off x="1633" y="2463"/>
              <a:ext cx="599" cy="1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r>
                <a:rPr lang="en-US" sz="1200" b="1" dirty="0">
                  <a:solidFill>
                    <a:schemeClr val="bg1"/>
                  </a:solidFill>
                  <a:ea typeface="Verdana" panose="020B0604030504040204" pitchFamily="34" charset="0"/>
                  <a:cs typeface="Verdana" panose="020B0604030504040204" pitchFamily="34" charset="0"/>
                </a:rPr>
                <a:t>I/O PORTS</a:t>
              </a:r>
            </a:p>
          </p:txBody>
        </p:sp>
        <p:sp>
          <p:nvSpPr>
            <p:cNvPr id="12" name="Rectangle 10"/>
            <p:cNvSpPr>
              <a:spLocks noChangeArrowheads="1"/>
            </p:cNvSpPr>
            <p:nvPr/>
          </p:nvSpPr>
          <p:spPr bwMode="auto">
            <a:xfrm>
              <a:off x="4482" y="2095"/>
              <a:ext cx="1019" cy="891"/>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id-ID">
                <a:solidFill>
                  <a:schemeClr val="bg1"/>
                </a:solidFill>
                <a:ea typeface="Verdana" panose="020B0604030504040204" pitchFamily="34" charset="0"/>
                <a:cs typeface="Verdana" panose="020B0604030504040204" pitchFamily="34" charset="0"/>
              </a:endParaRPr>
            </a:p>
          </p:txBody>
        </p:sp>
        <p:sp>
          <p:nvSpPr>
            <p:cNvPr id="13" name="Freeform 11"/>
            <p:cNvSpPr>
              <a:spLocks/>
            </p:cNvSpPr>
            <p:nvPr/>
          </p:nvSpPr>
          <p:spPr bwMode="auto">
            <a:xfrm>
              <a:off x="4482" y="2095"/>
              <a:ext cx="1019" cy="891"/>
            </a:xfrm>
            <a:custGeom>
              <a:avLst/>
              <a:gdLst>
                <a:gd name="T0" fmla="*/ 0 w 1689"/>
                <a:gd name="T1" fmla="*/ 1008 h 1008"/>
                <a:gd name="T2" fmla="*/ 1689 w 1689"/>
                <a:gd name="T3" fmla="*/ 1008 h 1008"/>
                <a:gd name="T4" fmla="*/ 1689 w 1689"/>
                <a:gd name="T5" fmla="*/ 0 h 1008"/>
                <a:gd name="T6" fmla="*/ 0 w 1689"/>
                <a:gd name="T7" fmla="*/ 0 h 1008"/>
                <a:gd name="T8" fmla="*/ 0 w 1689"/>
                <a:gd name="T9" fmla="*/ 1008 h 1008"/>
                <a:gd name="T10" fmla="*/ 0 w 1689"/>
                <a:gd name="T11" fmla="*/ 1008 h 1008"/>
                <a:gd name="T12" fmla="*/ 0 60000 65536"/>
                <a:gd name="T13" fmla="*/ 0 60000 65536"/>
                <a:gd name="T14" fmla="*/ 0 60000 65536"/>
                <a:gd name="T15" fmla="*/ 0 60000 65536"/>
                <a:gd name="T16" fmla="*/ 0 60000 65536"/>
                <a:gd name="T17" fmla="*/ 0 60000 65536"/>
                <a:gd name="T18" fmla="*/ 0 w 1689"/>
                <a:gd name="T19" fmla="*/ 0 h 1008"/>
                <a:gd name="T20" fmla="*/ 1689 w 1689"/>
                <a:gd name="T21" fmla="*/ 1008 h 1008"/>
              </a:gdLst>
              <a:ahLst/>
              <a:cxnLst>
                <a:cxn ang="T12">
                  <a:pos x="T0" y="T1"/>
                </a:cxn>
                <a:cxn ang="T13">
                  <a:pos x="T2" y="T3"/>
                </a:cxn>
                <a:cxn ang="T14">
                  <a:pos x="T4" y="T5"/>
                </a:cxn>
                <a:cxn ang="T15">
                  <a:pos x="T6" y="T7"/>
                </a:cxn>
                <a:cxn ang="T16">
                  <a:pos x="T8" y="T9"/>
                </a:cxn>
                <a:cxn ang="T17">
                  <a:pos x="T10" y="T11"/>
                </a:cxn>
              </a:cxnLst>
              <a:rect l="T18" t="T19" r="T20" b="T21"/>
              <a:pathLst>
                <a:path w="1689" h="1008">
                  <a:moveTo>
                    <a:pt x="0" y="1008"/>
                  </a:moveTo>
                  <a:lnTo>
                    <a:pt x="1689" y="1008"/>
                  </a:lnTo>
                  <a:lnTo>
                    <a:pt x="1689" y="0"/>
                  </a:lnTo>
                  <a:lnTo>
                    <a:pt x="0" y="0"/>
                  </a:lnTo>
                  <a:lnTo>
                    <a:pt x="0" y="1008"/>
                  </a:lnTo>
                </a:path>
              </a:pathLst>
            </a:custGeom>
            <a:solidFill>
              <a:schemeClr val="tx1"/>
            </a:solidFill>
            <a:ln w="3175" cap="rnd">
              <a:solidFill>
                <a:schemeClr val="bg1"/>
              </a:solidFill>
              <a:round/>
              <a:headEnd/>
              <a:tailEnd/>
            </a:ln>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id-ID">
                <a:solidFill>
                  <a:schemeClr val="bg1"/>
                </a:solidFill>
                <a:ea typeface="Verdana" panose="020B0604030504040204" pitchFamily="34" charset="0"/>
                <a:cs typeface="Verdana" panose="020B0604030504040204" pitchFamily="34" charset="0"/>
              </a:endParaRPr>
            </a:p>
          </p:txBody>
        </p:sp>
        <p:sp>
          <p:nvSpPr>
            <p:cNvPr id="14" name="Rectangle 12"/>
            <p:cNvSpPr>
              <a:spLocks noChangeArrowheads="1"/>
            </p:cNvSpPr>
            <p:nvPr/>
          </p:nvSpPr>
          <p:spPr bwMode="auto">
            <a:xfrm>
              <a:off x="4758" y="2483"/>
              <a:ext cx="481" cy="1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r>
                <a:rPr lang="en-US" sz="1200" b="1" i="1" dirty="0">
                  <a:solidFill>
                    <a:schemeClr val="bg1"/>
                  </a:solidFill>
                  <a:ea typeface="Verdana" panose="020B0604030504040204" pitchFamily="34" charset="0"/>
                  <a:cs typeface="Verdana" panose="020B0604030504040204" pitchFamily="34" charset="0"/>
                </a:rPr>
                <a:t>MEMORY</a:t>
              </a:r>
            </a:p>
          </p:txBody>
        </p:sp>
        <p:sp>
          <p:nvSpPr>
            <p:cNvPr id="19" name="Rectangle 13"/>
            <p:cNvSpPr>
              <a:spLocks noChangeArrowheads="1"/>
            </p:cNvSpPr>
            <p:nvPr/>
          </p:nvSpPr>
          <p:spPr bwMode="auto">
            <a:xfrm>
              <a:off x="2950" y="2095"/>
              <a:ext cx="1021" cy="8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id-ID">
                <a:solidFill>
                  <a:schemeClr val="bg1"/>
                </a:solidFill>
                <a:ea typeface="Verdana" panose="020B0604030504040204" pitchFamily="34" charset="0"/>
                <a:cs typeface="Verdana" panose="020B0604030504040204" pitchFamily="34" charset="0"/>
              </a:endParaRPr>
            </a:p>
          </p:txBody>
        </p:sp>
        <p:sp>
          <p:nvSpPr>
            <p:cNvPr id="20" name="Freeform 14"/>
            <p:cNvSpPr>
              <a:spLocks/>
            </p:cNvSpPr>
            <p:nvPr/>
          </p:nvSpPr>
          <p:spPr bwMode="auto">
            <a:xfrm>
              <a:off x="2950" y="2095"/>
              <a:ext cx="1021" cy="891"/>
            </a:xfrm>
            <a:custGeom>
              <a:avLst/>
              <a:gdLst>
                <a:gd name="T0" fmla="*/ 0 w 1689"/>
                <a:gd name="T1" fmla="*/ 1008 h 1008"/>
                <a:gd name="T2" fmla="*/ 1689 w 1689"/>
                <a:gd name="T3" fmla="*/ 1008 h 1008"/>
                <a:gd name="T4" fmla="*/ 1689 w 1689"/>
                <a:gd name="T5" fmla="*/ 0 h 1008"/>
                <a:gd name="T6" fmla="*/ 0 w 1689"/>
                <a:gd name="T7" fmla="*/ 0 h 1008"/>
                <a:gd name="T8" fmla="*/ 0 w 1689"/>
                <a:gd name="T9" fmla="*/ 1008 h 1008"/>
                <a:gd name="T10" fmla="*/ 0 w 1689"/>
                <a:gd name="T11" fmla="*/ 1008 h 1008"/>
                <a:gd name="T12" fmla="*/ 0 60000 65536"/>
                <a:gd name="T13" fmla="*/ 0 60000 65536"/>
                <a:gd name="T14" fmla="*/ 0 60000 65536"/>
                <a:gd name="T15" fmla="*/ 0 60000 65536"/>
                <a:gd name="T16" fmla="*/ 0 60000 65536"/>
                <a:gd name="T17" fmla="*/ 0 60000 65536"/>
                <a:gd name="T18" fmla="*/ 0 w 1689"/>
                <a:gd name="T19" fmla="*/ 0 h 1008"/>
                <a:gd name="T20" fmla="*/ 1689 w 1689"/>
                <a:gd name="T21" fmla="*/ 1008 h 1008"/>
              </a:gdLst>
              <a:ahLst/>
              <a:cxnLst>
                <a:cxn ang="T12">
                  <a:pos x="T0" y="T1"/>
                </a:cxn>
                <a:cxn ang="T13">
                  <a:pos x="T2" y="T3"/>
                </a:cxn>
                <a:cxn ang="T14">
                  <a:pos x="T4" y="T5"/>
                </a:cxn>
                <a:cxn ang="T15">
                  <a:pos x="T6" y="T7"/>
                </a:cxn>
                <a:cxn ang="T16">
                  <a:pos x="T8" y="T9"/>
                </a:cxn>
                <a:cxn ang="T17">
                  <a:pos x="T10" y="T11"/>
                </a:cxn>
              </a:cxnLst>
              <a:rect l="T18" t="T19" r="T20" b="T21"/>
              <a:pathLst>
                <a:path w="1689" h="1008">
                  <a:moveTo>
                    <a:pt x="0" y="1008"/>
                  </a:moveTo>
                  <a:lnTo>
                    <a:pt x="1689" y="1008"/>
                  </a:lnTo>
                  <a:lnTo>
                    <a:pt x="1689" y="0"/>
                  </a:lnTo>
                  <a:lnTo>
                    <a:pt x="0" y="0"/>
                  </a:lnTo>
                  <a:lnTo>
                    <a:pt x="0" y="1008"/>
                  </a:lnTo>
                </a:path>
              </a:pathLst>
            </a:custGeom>
            <a:solidFill>
              <a:schemeClr val="tx1"/>
            </a:solidFill>
            <a:ln w="3175" cap="rnd">
              <a:solidFill>
                <a:schemeClr val="bg1"/>
              </a:solidFill>
              <a:round/>
              <a:headEnd/>
              <a:tailEnd/>
            </a:ln>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id-ID">
                <a:solidFill>
                  <a:schemeClr val="bg1"/>
                </a:solidFill>
                <a:ea typeface="Verdana" panose="020B0604030504040204" pitchFamily="34" charset="0"/>
                <a:cs typeface="Verdana" panose="020B0604030504040204" pitchFamily="34" charset="0"/>
              </a:endParaRPr>
            </a:p>
          </p:txBody>
        </p:sp>
        <p:sp>
          <p:nvSpPr>
            <p:cNvPr id="21" name="Rectangle 15"/>
            <p:cNvSpPr>
              <a:spLocks noChangeArrowheads="1"/>
            </p:cNvSpPr>
            <p:nvPr/>
          </p:nvSpPr>
          <p:spPr bwMode="auto">
            <a:xfrm>
              <a:off x="3204" y="2263"/>
              <a:ext cx="449" cy="1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r>
                <a:rPr lang="en-US" sz="1200" dirty="0">
                  <a:solidFill>
                    <a:schemeClr val="bg1"/>
                  </a:solidFill>
                  <a:ea typeface="Verdana" panose="020B0604030504040204" pitchFamily="34" charset="0"/>
                  <a:cs typeface="Verdana" panose="020B0604030504040204" pitchFamily="34" charset="0"/>
                </a:rPr>
                <a:t>CENTRAL</a:t>
              </a:r>
            </a:p>
          </p:txBody>
        </p:sp>
        <p:sp>
          <p:nvSpPr>
            <p:cNvPr id="22" name="Rectangle 16"/>
            <p:cNvSpPr>
              <a:spLocks noChangeArrowheads="1"/>
            </p:cNvSpPr>
            <p:nvPr/>
          </p:nvSpPr>
          <p:spPr bwMode="auto">
            <a:xfrm>
              <a:off x="2960" y="2443"/>
              <a:ext cx="964" cy="1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r>
                <a:rPr lang="en-US" sz="1200" dirty="0">
                  <a:solidFill>
                    <a:schemeClr val="bg1"/>
                  </a:solidFill>
                  <a:ea typeface="Verdana" panose="020B0604030504040204" pitchFamily="34" charset="0"/>
                  <a:cs typeface="Verdana" panose="020B0604030504040204" pitchFamily="34" charset="0"/>
                </a:rPr>
                <a:t>PROCESSING</a:t>
              </a:r>
              <a:r>
                <a:rPr lang="en-US" sz="1200" b="1" dirty="0">
                  <a:solidFill>
                    <a:schemeClr val="bg1"/>
                  </a:solidFill>
                  <a:ea typeface="Verdana" panose="020B0604030504040204" pitchFamily="34" charset="0"/>
                  <a:cs typeface="Verdana" panose="020B0604030504040204" pitchFamily="34" charset="0"/>
                </a:rPr>
                <a:t> UNIT</a:t>
              </a:r>
            </a:p>
          </p:txBody>
        </p:sp>
        <p:sp>
          <p:nvSpPr>
            <p:cNvPr id="23" name="Rectangle 17"/>
            <p:cNvSpPr>
              <a:spLocks noChangeArrowheads="1"/>
            </p:cNvSpPr>
            <p:nvPr/>
          </p:nvSpPr>
          <p:spPr bwMode="auto">
            <a:xfrm>
              <a:off x="3295" y="2635"/>
              <a:ext cx="302" cy="1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r>
                <a:rPr lang="en-US" sz="1200" b="1" dirty="0">
                  <a:solidFill>
                    <a:schemeClr val="bg1"/>
                  </a:solidFill>
                  <a:ea typeface="Verdana" panose="020B0604030504040204" pitchFamily="34" charset="0"/>
                  <a:cs typeface="Verdana" panose="020B0604030504040204" pitchFamily="34" charset="0"/>
                </a:rPr>
                <a:t>(</a:t>
              </a:r>
              <a:r>
                <a:rPr lang="en-US" sz="1200" dirty="0">
                  <a:solidFill>
                    <a:schemeClr val="bg1"/>
                  </a:solidFill>
                  <a:ea typeface="Verdana" panose="020B0604030504040204" pitchFamily="34" charset="0"/>
                  <a:cs typeface="Verdana" panose="020B0604030504040204" pitchFamily="34" charset="0"/>
                </a:rPr>
                <a:t>CPU</a:t>
              </a:r>
              <a:r>
                <a:rPr lang="en-US" sz="1200" b="1" dirty="0">
                  <a:solidFill>
                    <a:schemeClr val="bg1"/>
                  </a:solidFill>
                  <a:ea typeface="Verdana" panose="020B0604030504040204" pitchFamily="34" charset="0"/>
                  <a:cs typeface="Verdana" panose="020B0604030504040204" pitchFamily="34" charset="0"/>
                </a:rPr>
                <a:t>)</a:t>
              </a:r>
            </a:p>
          </p:txBody>
        </p:sp>
        <p:sp>
          <p:nvSpPr>
            <p:cNvPr id="24" name="Rectangle 18"/>
            <p:cNvSpPr>
              <a:spLocks noChangeArrowheads="1"/>
            </p:cNvSpPr>
            <p:nvPr/>
          </p:nvSpPr>
          <p:spPr bwMode="auto">
            <a:xfrm>
              <a:off x="399" y="1896"/>
              <a:ext cx="647" cy="444"/>
            </a:xfrm>
            <a:prstGeom prst="rect">
              <a:avLst/>
            </a:prstGeom>
            <a:solidFill>
              <a:schemeClr val="tx1"/>
            </a:solidFill>
            <a:ln w="9525">
              <a:solidFill>
                <a:srgbClr val="000000"/>
              </a:solidFill>
              <a:miter lim="800000"/>
              <a:headEnd/>
              <a:tailEnd/>
            </a:ln>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id-ID">
                <a:solidFill>
                  <a:schemeClr val="bg1"/>
                </a:solidFill>
                <a:ea typeface="Verdana" panose="020B0604030504040204" pitchFamily="34" charset="0"/>
                <a:cs typeface="Verdana" panose="020B0604030504040204" pitchFamily="34" charset="0"/>
              </a:endParaRPr>
            </a:p>
          </p:txBody>
        </p:sp>
        <p:sp>
          <p:nvSpPr>
            <p:cNvPr id="25" name="Freeform 19"/>
            <p:cNvSpPr>
              <a:spLocks/>
            </p:cNvSpPr>
            <p:nvPr/>
          </p:nvSpPr>
          <p:spPr bwMode="auto">
            <a:xfrm>
              <a:off x="399" y="1896"/>
              <a:ext cx="647" cy="444"/>
            </a:xfrm>
            <a:custGeom>
              <a:avLst/>
              <a:gdLst>
                <a:gd name="T0" fmla="*/ 0 w 1069"/>
                <a:gd name="T1" fmla="*/ 503 h 503"/>
                <a:gd name="T2" fmla="*/ 1069 w 1069"/>
                <a:gd name="T3" fmla="*/ 503 h 503"/>
                <a:gd name="T4" fmla="*/ 1069 w 1069"/>
                <a:gd name="T5" fmla="*/ 0 h 503"/>
                <a:gd name="T6" fmla="*/ 0 w 1069"/>
                <a:gd name="T7" fmla="*/ 0 h 503"/>
                <a:gd name="T8" fmla="*/ 0 w 1069"/>
                <a:gd name="T9" fmla="*/ 503 h 503"/>
                <a:gd name="T10" fmla="*/ 0 w 1069"/>
                <a:gd name="T11" fmla="*/ 503 h 503"/>
                <a:gd name="T12" fmla="*/ 0 60000 65536"/>
                <a:gd name="T13" fmla="*/ 0 60000 65536"/>
                <a:gd name="T14" fmla="*/ 0 60000 65536"/>
                <a:gd name="T15" fmla="*/ 0 60000 65536"/>
                <a:gd name="T16" fmla="*/ 0 60000 65536"/>
                <a:gd name="T17" fmla="*/ 0 60000 65536"/>
                <a:gd name="T18" fmla="*/ 0 w 1069"/>
                <a:gd name="T19" fmla="*/ 0 h 503"/>
                <a:gd name="T20" fmla="*/ 1069 w 1069"/>
                <a:gd name="T21" fmla="*/ 503 h 503"/>
              </a:gdLst>
              <a:ahLst/>
              <a:cxnLst>
                <a:cxn ang="T12">
                  <a:pos x="T0" y="T1"/>
                </a:cxn>
                <a:cxn ang="T13">
                  <a:pos x="T2" y="T3"/>
                </a:cxn>
                <a:cxn ang="T14">
                  <a:pos x="T4" y="T5"/>
                </a:cxn>
                <a:cxn ang="T15">
                  <a:pos x="T6" y="T7"/>
                </a:cxn>
                <a:cxn ang="T16">
                  <a:pos x="T8" y="T9"/>
                </a:cxn>
                <a:cxn ang="T17">
                  <a:pos x="T10" y="T11"/>
                </a:cxn>
              </a:cxnLst>
              <a:rect l="T18" t="T19" r="T20" b="T21"/>
              <a:pathLst>
                <a:path w="1069" h="503">
                  <a:moveTo>
                    <a:pt x="0" y="503"/>
                  </a:moveTo>
                  <a:lnTo>
                    <a:pt x="1069" y="503"/>
                  </a:lnTo>
                  <a:lnTo>
                    <a:pt x="1069" y="0"/>
                  </a:lnTo>
                  <a:lnTo>
                    <a:pt x="0" y="0"/>
                  </a:lnTo>
                  <a:lnTo>
                    <a:pt x="0" y="503"/>
                  </a:lnTo>
                </a:path>
              </a:pathLst>
            </a:custGeom>
            <a:noFill/>
            <a:ln w="31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id-ID">
                <a:solidFill>
                  <a:schemeClr val="bg1"/>
                </a:solidFill>
                <a:ea typeface="Verdana" panose="020B0604030504040204" pitchFamily="34" charset="0"/>
                <a:cs typeface="Verdana" panose="020B0604030504040204" pitchFamily="34" charset="0"/>
              </a:endParaRPr>
            </a:p>
          </p:txBody>
        </p:sp>
        <p:sp>
          <p:nvSpPr>
            <p:cNvPr id="26" name="Rectangle 20"/>
            <p:cNvSpPr>
              <a:spLocks noChangeArrowheads="1"/>
            </p:cNvSpPr>
            <p:nvPr/>
          </p:nvSpPr>
          <p:spPr bwMode="auto">
            <a:xfrm>
              <a:off x="541" y="1946"/>
              <a:ext cx="302" cy="1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r>
                <a:rPr lang="en-US" sz="1200" dirty="0">
                  <a:solidFill>
                    <a:schemeClr val="bg1"/>
                  </a:solidFill>
                  <a:ea typeface="Verdana" panose="020B0604030504040204" pitchFamily="34" charset="0"/>
                  <a:cs typeface="Verdana" panose="020B0604030504040204" pitchFamily="34" charset="0"/>
                </a:rPr>
                <a:t>INPUT</a:t>
              </a:r>
            </a:p>
          </p:txBody>
        </p:sp>
        <p:sp>
          <p:nvSpPr>
            <p:cNvPr id="27" name="Rectangle 21"/>
            <p:cNvSpPr>
              <a:spLocks noChangeArrowheads="1"/>
            </p:cNvSpPr>
            <p:nvPr/>
          </p:nvSpPr>
          <p:spPr bwMode="auto">
            <a:xfrm>
              <a:off x="523" y="2096"/>
              <a:ext cx="373" cy="1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r>
                <a:rPr lang="en-US" sz="1200" dirty="0">
                  <a:solidFill>
                    <a:schemeClr val="bg1"/>
                  </a:solidFill>
                  <a:ea typeface="Verdana" panose="020B0604030504040204" pitchFamily="34" charset="0"/>
                  <a:cs typeface="Verdana" panose="020B0604030504040204" pitchFamily="34" charset="0"/>
                </a:rPr>
                <a:t>DEVICE</a:t>
              </a:r>
            </a:p>
          </p:txBody>
        </p:sp>
        <p:sp>
          <p:nvSpPr>
            <p:cNvPr id="28" name="Rectangle 22"/>
            <p:cNvSpPr>
              <a:spLocks noChangeArrowheads="1"/>
            </p:cNvSpPr>
            <p:nvPr/>
          </p:nvSpPr>
          <p:spPr bwMode="auto">
            <a:xfrm>
              <a:off x="399" y="2862"/>
              <a:ext cx="647" cy="447"/>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id-ID">
                <a:solidFill>
                  <a:schemeClr val="bg1"/>
                </a:solidFill>
                <a:ea typeface="Verdana" panose="020B0604030504040204" pitchFamily="34" charset="0"/>
                <a:cs typeface="Verdana" panose="020B0604030504040204" pitchFamily="34" charset="0"/>
              </a:endParaRPr>
            </a:p>
          </p:txBody>
        </p:sp>
        <p:sp>
          <p:nvSpPr>
            <p:cNvPr id="29" name="Rectangle 23"/>
            <p:cNvSpPr>
              <a:spLocks noChangeArrowheads="1"/>
            </p:cNvSpPr>
            <p:nvPr/>
          </p:nvSpPr>
          <p:spPr bwMode="auto">
            <a:xfrm>
              <a:off x="399" y="2862"/>
              <a:ext cx="647" cy="447"/>
            </a:xfrm>
            <a:prstGeom prst="rect">
              <a:avLst/>
            </a:prstGeom>
            <a:solidFill>
              <a:schemeClr val="tx1"/>
            </a:solidFill>
            <a:ln w="635" cap="rnd">
              <a:solidFill>
                <a:schemeClr val="bg1"/>
              </a:solidFill>
              <a:round/>
              <a:headEnd/>
              <a:tailEnd/>
            </a:ln>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id-ID" b="1">
                <a:solidFill>
                  <a:schemeClr val="bg1"/>
                </a:solidFill>
                <a:ea typeface="Verdana" panose="020B0604030504040204" pitchFamily="34" charset="0"/>
                <a:cs typeface="Verdana" panose="020B0604030504040204" pitchFamily="34" charset="0"/>
              </a:endParaRPr>
            </a:p>
          </p:txBody>
        </p:sp>
        <p:sp>
          <p:nvSpPr>
            <p:cNvPr id="30" name="Rectangle 24"/>
            <p:cNvSpPr>
              <a:spLocks noChangeArrowheads="1"/>
            </p:cNvSpPr>
            <p:nvPr/>
          </p:nvSpPr>
          <p:spPr bwMode="auto">
            <a:xfrm>
              <a:off x="506" y="2933"/>
              <a:ext cx="396" cy="1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r>
                <a:rPr lang="en-US" sz="1200" dirty="0">
                  <a:solidFill>
                    <a:schemeClr val="bg1"/>
                  </a:solidFill>
                  <a:ea typeface="Verdana" panose="020B0604030504040204" pitchFamily="34" charset="0"/>
                  <a:cs typeface="Verdana" panose="020B0604030504040204" pitchFamily="34" charset="0"/>
                </a:rPr>
                <a:t>OUTPUT</a:t>
              </a:r>
            </a:p>
          </p:txBody>
        </p:sp>
        <p:sp>
          <p:nvSpPr>
            <p:cNvPr id="31" name="Rectangle 25"/>
            <p:cNvSpPr>
              <a:spLocks noChangeArrowheads="1"/>
            </p:cNvSpPr>
            <p:nvPr/>
          </p:nvSpPr>
          <p:spPr bwMode="auto">
            <a:xfrm>
              <a:off x="523" y="3103"/>
              <a:ext cx="373" cy="1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r>
                <a:rPr lang="en-US" sz="1200" dirty="0">
                  <a:solidFill>
                    <a:schemeClr val="bg1"/>
                  </a:solidFill>
                  <a:ea typeface="Verdana" panose="020B0604030504040204" pitchFamily="34" charset="0"/>
                  <a:cs typeface="Verdana" panose="020B0604030504040204" pitchFamily="34" charset="0"/>
                </a:rPr>
                <a:t>DEVICE</a:t>
              </a:r>
            </a:p>
          </p:txBody>
        </p:sp>
        <p:sp>
          <p:nvSpPr>
            <p:cNvPr id="32" name="Line 26"/>
            <p:cNvSpPr>
              <a:spLocks noChangeShapeType="1"/>
            </p:cNvSpPr>
            <p:nvPr/>
          </p:nvSpPr>
          <p:spPr bwMode="auto">
            <a:xfrm flipV="1">
              <a:off x="1929" y="1697"/>
              <a:ext cx="2" cy="298"/>
            </a:xfrm>
            <a:prstGeom prst="line">
              <a:avLst/>
            </a:prstGeom>
            <a:noFill/>
            <a:ln w="9525" cap="rnd">
              <a:solidFill>
                <a:schemeClr val="bg1"/>
              </a:solidFill>
              <a:round/>
              <a:headEnd/>
              <a:tailEnd/>
            </a:ln>
            <a:extLst>
              <a:ext uri="{909E8E84-426E-40DD-AFC4-6F175D3DCCD1}">
                <a14:hiddenFill xmlns:a14="http://schemas.microsoft.com/office/drawing/2010/main">
                  <a:noFill/>
                </a14:hiddenFill>
              </a:ext>
            </a:extLst>
          </p:spPr>
          <p:txBody>
            <a:bodyPr/>
            <a:lstStyle/>
            <a:p>
              <a:endParaRPr lang="id-ID">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3" name="Freeform 27"/>
            <p:cNvSpPr>
              <a:spLocks/>
            </p:cNvSpPr>
            <p:nvPr/>
          </p:nvSpPr>
          <p:spPr bwMode="auto">
            <a:xfrm>
              <a:off x="1891" y="1982"/>
              <a:ext cx="79" cy="113"/>
            </a:xfrm>
            <a:custGeom>
              <a:avLst/>
              <a:gdLst>
                <a:gd name="T0" fmla="*/ 130 w 130"/>
                <a:gd name="T1" fmla="*/ 0 h 128"/>
                <a:gd name="T2" fmla="*/ 64 w 130"/>
                <a:gd name="T3" fmla="*/ 128 h 128"/>
                <a:gd name="T4" fmla="*/ 0 w 130"/>
                <a:gd name="T5" fmla="*/ 0 h 128"/>
                <a:gd name="T6" fmla="*/ 130 w 130"/>
                <a:gd name="T7" fmla="*/ 0 h 128"/>
                <a:gd name="T8" fmla="*/ 130 w 130"/>
                <a:gd name="T9" fmla="*/ 0 h 128"/>
                <a:gd name="T10" fmla="*/ 0 60000 65536"/>
                <a:gd name="T11" fmla="*/ 0 60000 65536"/>
                <a:gd name="T12" fmla="*/ 0 60000 65536"/>
                <a:gd name="T13" fmla="*/ 0 60000 65536"/>
                <a:gd name="T14" fmla="*/ 0 60000 65536"/>
                <a:gd name="T15" fmla="*/ 0 w 130"/>
                <a:gd name="T16" fmla="*/ 0 h 128"/>
                <a:gd name="T17" fmla="*/ 130 w 130"/>
                <a:gd name="T18" fmla="*/ 128 h 128"/>
              </a:gdLst>
              <a:ahLst/>
              <a:cxnLst>
                <a:cxn ang="T10">
                  <a:pos x="T0" y="T1"/>
                </a:cxn>
                <a:cxn ang="T11">
                  <a:pos x="T2" y="T3"/>
                </a:cxn>
                <a:cxn ang="T12">
                  <a:pos x="T4" y="T5"/>
                </a:cxn>
                <a:cxn ang="T13">
                  <a:pos x="T6" y="T7"/>
                </a:cxn>
                <a:cxn ang="T14">
                  <a:pos x="T8" y="T9"/>
                </a:cxn>
              </a:cxnLst>
              <a:rect l="T15" t="T16" r="T17" b="T18"/>
              <a:pathLst>
                <a:path w="130" h="128">
                  <a:moveTo>
                    <a:pt x="130" y="0"/>
                  </a:moveTo>
                  <a:lnTo>
                    <a:pt x="64" y="128"/>
                  </a:lnTo>
                  <a:lnTo>
                    <a:pt x="0" y="0"/>
                  </a:lnTo>
                  <a:lnTo>
                    <a:pt x="130" y="0"/>
                  </a:lnTo>
                  <a:close/>
                </a:path>
              </a:pathLst>
            </a:custGeom>
            <a:solidFill>
              <a:schemeClr val="tx1"/>
            </a:solidFill>
            <a:ln w="9525">
              <a:solidFill>
                <a:schemeClr val="bg1"/>
              </a:solidFill>
              <a:round/>
              <a:headEnd/>
              <a:tailEnd/>
            </a:ln>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id-ID">
                <a:solidFill>
                  <a:schemeClr val="bg1"/>
                </a:solidFill>
                <a:ea typeface="Verdana" panose="020B0604030504040204" pitchFamily="34" charset="0"/>
                <a:cs typeface="Verdana" panose="020B0604030504040204" pitchFamily="34" charset="0"/>
              </a:endParaRPr>
            </a:p>
          </p:txBody>
        </p:sp>
        <p:sp>
          <p:nvSpPr>
            <p:cNvPr id="34" name="Freeform 28"/>
            <p:cNvSpPr>
              <a:spLocks/>
            </p:cNvSpPr>
            <p:nvPr/>
          </p:nvSpPr>
          <p:spPr bwMode="auto">
            <a:xfrm>
              <a:off x="1891" y="1599"/>
              <a:ext cx="79" cy="113"/>
            </a:xfrm>
            <a:custGeom>
              <a:avLst/>
              <a:gdLst>
                <a:gd name="T0" fmla="*/ 0 w 130"/>
                <a:gd name="T1" fmla="*/ 127 h 127"/>
                <a:gd name="T2" fmla="*/ 64 w 130"/>
                <a:gd name="T3" fmla="*/ 0 h 127"/>
                <a:gd name="T4" fmla="*/ 130 w 130"/>
                <a:gd name="T5" fmla="*/ 127 h 127"/>
                <a:gd name="T6" fmla="*/ 0 w 130"/>
                <a:gd name="T7" fmla="*/ 127 h 127"/>
                <a:gd name="T8" fmla="*/ 0 w 130"/>
                <a:gd name="T9" fmla="*/ 127 h 127"/>
                <a:gd name="T10" fmla="*/ 0 60000 65536"/>
                <a:gd name="T11" fmla="*/ 0 60000 65536"/>
                <a:gd name="T12" fmla="*/ 0 60000 65536"/>
                <a:gd name="T13" fmla="*/ 0 60000 65536"/>
                <a:gd name="T14" fmla="*/ 0 60000 65536"/>
                <a:gd name="T15" fmla="*/ 0 w 130"/>
                <a:gd name="T16" fmla="*/ 0 h 127"/>
                <a:gd name="T17" fmla="*/ 130 w 130"/>
                <a:gd name="T18" fmla="*/ 127 h 127"/>
              </a:gdLst>
              <a:ahLst/>
              <a:cxnLst>
                <a:cxn ang="T10">
                  <a:pos x="T0" y="T1"/>
                </a:cxn>
                <a:cxn ang="T11">
                  <a:pos x="T2" y="T3"/>
                </a:cxn>
                <a:cxn ang="T12">
                  <a:pos x="T4" y="T5"/>
                </a:cxn>
                <a:cxn ang="T13">
                  <a:pos x="T6" y="T7"/>
                </a:cxn>
                <a:cxn ang="T14">
                  <a:pos x="T8" y="T9"/>
                </a:cxn>
              </a:cxnLst>
              <a:rect l="T15" t="T16" r="T17" b="T18"/>
              <a:pathLst>
                <a:path w="130" h="127">
                  <a:moveTo>
                    <a:pt x="0" y="127"/>
                  </a:moveTo>
                  <a:lnTo>
                    <a:pt x="64" y="0"/>
                  </a:lnTo>
                  <a:lnTo>
                    <a:pt x="130" y="127"/>
                  </a:lnTo>
                  <a:lnTo>
                    <a:pt x="0" y="127"/>
                  </a:lnTo>
                  <a:close/>
                </a:path>
              </a:pathLst>
            </a:custGeom>
            <a:solidFill>
              <a:schemeClr val="tx1"/>
            </a:solidFill>
            <a:ln w="9525">
              <a:solidFill>
                <a:schemeClr val="bg1"/>
              </a:solidFill>
              <a:round/>
              <a:headEnd/>
              <a:tailEnd/>
            </a:ln>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id-ID">
                <a:solidFill>
                  <a:schemeClr val="bg1"/>
                </a:solidFill>
                <a:ea typeface="Verdana" panose="020B0604030504040204" pitchFamily="34" charset="0"/>
                <a:cs typeface="Verdana" panose="020B0604030504040204" pitchFamily="34" charset="0"/>
              </a:endParaRPr>
            </a:p>
          </p:txBody>
        </p:sp>
        <p:sp>
          <p:nvSpPr>
            <p:cNvPr id="35" name="Line 29"/>
            <p:cNvSpPr>
              <a:spLocks noChangeShapeType="1"/>
            </p:cNvSpPr>
            <p:nvPr/>
          </p:nvSpPr>
          <p:spPr bwMode="auto">
            <a:xfrm flipV="1">
              <a:off x="3461" y="1697"/>
              <a:ext cx="0" cy="298"/>
            </a:xfrm>
            <a:prstGeom prst="line">
              <a:avLst/>
            </a:prstGeom>
            <a:noFill/>
            <a:ln w="9525" cap="rnd">
              <a:solidFill>
                <a:schemeClr val="bg1"/>
              </a:solidFill>
              <a:round/>
              <a:headEnd/>
              <a:tailEnd/>
            </a:ln>
            <a:extLst>
              <a:ext uri="{909E8E84-426E-40DD-AFC4-6F175D3DCCD1}">
                <a14:hiddenFill xmlns:a14="http://schemas.microsoft.com/office/drawing/2010/main">
                  <a:noFill/>
                </a14:hiddenFill>
              </a:ext>
            </a:extLst>
          </p:spPr>
          <p:txBody>
            <a:bodyPr/>
            <a:lstStyle/>
            <a:p>
              <a:endParaRPr lang="id-ID">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6" name="Freeform 30"/>
            <p:cNvSpPr>
              <a:spLocks/>
            </p:cNvSpPr>
            <p:nvPr/>
          </p:nvSpPr>
          <p:spPr bwMode="auto">
            <a:xfrm>
              <a:off x="3421" y="1982"/>
              <a:ext cx="77" cy="113"/>
            </a:xfrm>
            <a:custGeom>
              <a:avLst/>
              <a:gdLst>
                <a:gd name="T0" fmla="*/ 128 w 128"/>
                <a:gd name="T1" fmla="*/ 0 h 128"/>
                <a:gd name="T2" fmla="*/ 64 w 128"/>
                <a:gd name="T3" fmla="*/ 128 h 128"/>
                <a:gd name="T4" fmla="*/ 0 w 128"/>
                <a:gd name="T5" fmla="*/ 0 h 128"/>
                <a:gd name="T6" fmla="*/ 128 w 128"/>
                <a:gd name="T7" fmla="*/ 0 h 128"/>
                <a:gd name="T8" fmla="*/ 128 w 128"/>
                <a:gd name="T9" fmla="*/ 0 h 128"/>
                <a:gd name="T10" fmla="*/ 0 60000 65536"/>
                <a:gd name="T11" fmla="*/ 0 60000 65536"/>
                <a:gd name="T12" fmla="*/ 0 60000 65536"/>
                <a:gd name="T13" fmla="*/ 0 60000 65536"/>
                <a:gd name="T14" fmla="*/ 0 60000 65536"/>
                <a:gd name="T15" fmla="*/ 0 w 128"/>
                <a:gd name="T16" fmla="*/ 0 h 128"/>
                <a:gd name="T17" fmla="*/ 128 w 128"/>
                <a:gd name="T18" fmla="*/ 128 h 128"/>
              </a:gdLst>
              <a:ahLst/>
              <a:cxnLst>
                <a:cxn ang="T10">
                  <a:pos x="T0" y="T1"/>
                </a:cxn>
                <a:cxn ang="T11">
                  <a:pos x="T2" y="T3"/>
                </a:cxn>
                <a:cxn ang="T12">
                  <a:pos x="T4" y="T5"/>
                </a:cxn>
                <a:cxn ang="T13">
                  <a:pos x="T6" y="T7"/>
                </a:cxn>
                <a:cxn ang="T14">
                  <a:pos x="T8" y="T9"/>
                </a:cxn>
              </a:cxnLst>
              <a:rect l="T15" t="T16" r="T17" b="T18"/>
              <a:pathLst>
                <a:path w="128" h="128">
                  <a:moveTo>
                    <a:pt x="128" y="0"/>
                  </a:moveTo>
                  <a:lnTo>
                    <a:pt x="64" y="128"/>
                  </a:lnTo>
                  <a:lnTo>
                    <a:pt x="0" y="0"/>
                  </a:lnTo>
                  <a:lnTo>
                    <a:pt x="128" y="0"/>
                  </a:lnTo>
                  <a:close/>
                </a:path>
              </a:pathLst>
            </a:custGeom>
            <a:solidFill>
              <a:schemeClr val="tx1"/>
            </a:solidFill>
            <a:ln w="9525">
              <a:solidFill>
                <a:schemeClr val="bg1"/>
              </a:solidFill>
              <a:round/>
              <a:headEnd/>
              <a:tailEnd/>
            </a:ln>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id-ID">
                <a:solidFill>
                  <a:schemeClr val="bg1"/>
                </a:solidFill>
                <a:ea typeface="Verdana" panose="020B0604030504040204" pitchFamily="34" charset="0"/>
                <a:cs typeface="Verdana" panose="020B0604030504040204" pitchFamily="34" charset="0"/>
              </a:endParaRPr>
            </a:p>
          </p:txBody>
        </p:sp>
        <p:sp>
          <p:nvSpPr>
            <p:cNvPr id="37" name="Freeform 31"/>
            <p:cNvSpPr>
              <a:spLocks/>
            </p:cNvSpPr>
            <p:nvPr/>
          </p:nvSpPr>
          <p:spPr bwMode="auto">
            <a:xfrm>
              <a:off x="3421" y="1599"/>
              <a:ext cx="77" cy="113"/>
            </a:xfrm>
            <a:custGeom>
              <a:avLst/>
              <a:gdLst>
                <a:gd name="T0" fmla="*/ 0 w 128"/>
                <a:gd name="T1" fmla="*/ 127 h 127"/>
                <a:gd name="T2" fmla="*/ 64 w 128"/>
                <a:gd name="T3" fmla="*/ 0 h 127"/>
                <a:gd name="T4" fmla="*/ 128 w 128"/>
                <a:gd name="T5" fmla="*/ 127 h 127"/>
                <a:gd name="T6" fmla="*/ 0 w 128"/>
                <a:gd name="T7" fmla="*/ 127 h 127"/>
                <a:gd name="T8" fmla="*/ 0 w 128"/>
                <a:gd name="T9" fmla="*/ 127 h 127"/>
                <a:gd name="T10" fmla="*/ 0 60000 65536"/>
                <a:gd name="T11" fmla="*/ 0 60000 65536"/>
                <a:gd name="T12" fmla="*/ 0 60000 65536"/>
                <a:gd name="T13" fmla="*/ 0 60000 65536"/>
                <a:gd name="T14" fmla="*/ 0 60000 65536"/>
                <a:gd name="T15" fmla="*/ 0 w 128"/>
                <a:gd name="T16" fmla="*/ 0 h 127"/>
                <a:gd name="T17" fmla="*/ 128 w 128"/>
                <a:gd name="T18" fmla="*/ 127 h 127"/>
              </a:gdLst>
              <a:ahLst/>
              <a:cxnLst>
                <a:cxn ang="T10">
                  <a:pos x="T0" y="T1"/>
                </a:cxn>
                <a:cxn ang="T11">
                  <a:pos x="T2" y="T3"/>
                </a:cxn>
                <a:cxn ang="T12">
                  <a:pos x="T4" y="T5"/>
                </a:cxn>
                <a:cxn ang="T13">
                  <a:pos x="T6" y="T7"/>
                </a:cxn>
                <a:cxn ang="T14">
                  <a:pos x="T8" y="T9"/>
                </a:cxn>
              </a:cxnLst>
              <a:rect l="T15" t="T16" r="T17" b="T18"/>
              <a:pathLst>
                <a:path w="128" h="127">
                  <a:moveTo>
                    <a:pt x="0" y="127"/>
                  </a:moveTo>
                  <a:lnTo>
                    <a:pt x="64" y="0"/>
                  </a:lnTo>
                  <a:lnTo>
                    <a:pt x="128" y="127"/>
                  </a:lnTo>
                  <a:lnTo>
                    <a:pt x="0" y="127"/>
                  </a:lnTo>
                  <a:close/>
                </a:path>
              </a:pathLst>
            </a:custGeom>
            <a:solidFill>
              <a:schemeClr val="tx1"/>
            </a:solidFill>
            <a:ln w="9525">
              <a:solidFill>
                <a:schemeClr val="bg1"/>
              </a:solidFill>
              <a:round/>
              <a:headEnd/>
              <a:tailEnd/>
            </a:ln>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id-ID">
                <a:solidFill>
                  <a:schemeClr val="bg1"/>
                </a:solidFill>
                <a:ea typeface="Verdana" panose="020B0604030504040204" pitchFamily="34" charset="0"/>
                <a:cs typeface="Verdana" panose="020B0604030504040204" pitchFamily="34" charset="0"/>
              </a:endParaRPr>
            </a:p>
          </p:txBody>
        </p:sp>
        <p:sp>
          <p:nvSpPr>
            <p:cNvPr id="38" name="Line 32"/>
            <p:cNvSpPr>
              <a:spLocks noChangeShapeType="1"/>
            </p:cNvSpPr>
            <p:nvPr/>
          </p:nvSpPr>
          <p:spPr bwMode="auto">
            <a:xfrm>
              <a:off x="4991" y="1699"/>
              <a:ext cx="1" cy="296"/>
            </a:xfrm>
            <a:prstGeom prst="line">
              <a:avLst/>
            </a:prstGeom>
            <a:noFill/>
            <a:ln w="9525" cap="rnd">
              <a:solidFill>
                <a:schemeClr val="bg1"/>
              </a:solidFill>
              <a:round/>
              <a:headEnd/>
              <a:tailEnd/>
            </a:ln>
            <a:extLst>
              <a:ext uri="{909E8E84-426E-40DD-AFC4-6F175D3DCCD1}">
                <a14:hiddenFill xmlns:a14="http://schemas.microsoft.com/office/drawing/2010/main">
                  <a:noFill/>
                </a14:hiddenFill>
              </a:ext>
            </a:extLst>
          </p:spPr>
          <p:txBody>
            <a:bodyPr/>
            <a:lstStyle/>
            <a:p>
              <a:endParaRPr lang="id-ID">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9" name="Freeform 33"/>
            <p:cNvSpPr>
              <a:spLocks/>
            </p:cNvSpPr>
            <p:nvPr/>
          </p:nvSpPr>
          <p:spPr bwMode="auto">
            <a:xfrm>
              <a:off x="4951" y="1599"/>
              <a:ext cx="79" cy="113"/>
            </a:xfrm>
            <a:custGeom>
              <a:avLst/>
              <a:gdLst>
                <a:gd name="T0" fmla="*/ 0 w 129"/>
                <a:gd name="T1" fmla="*/ 127 h 127"/>
                <a:gd name="T2" fmla="*/ 65 w 129"/>
                <a:gd name="T3" fmla="*/ 0 h 127"/>
                <a:gd name="T4" fmla="*/ 129 w 129"/>
                <a:gd name="T5" fmla="*/ 127 h 127"/>
                <a:gd name="T6" fmla="*/ 0 w 129"/>
                <a:gd name="T7" fmla="*/ 127 h 127"/>
                <a:gd name="T8" fmla="*/ 0 w 129"/>
                <a:gd name="T9" fmla="*/ 127 h 127"/>
                <a:gd name="T10" fmla="*/ 0 60000 65536"/>
                <a:gd name="T11" fmla="*/ 0 60000 65536"/>
                <a:gd name="T12" fmla="*/ 0 60000 65536"/>
                <a:gd name="T13" fmla="*/ 0 60000 65536"/>
                <a:gd name="T14" fmla="*/ 0 60000 65536"/>
                <a:gd name="T15" fmla="*/ 0 w 129"/>
                <a:gd name="T16" fmla="*/ 0 h 127"/>
                <a:gd name="T17" fmla="*/ 129 w 129"/>
                <a:gd name="T18" fmla="*/ 127 h 127"/>
              </a:gdLst>
              <a:ahLst/>
              <a:cxnLst>
                <a:cxn ang="T10">
                  <a:pos x="T0" y="T1"/>
                </a:cxn>
                <a:cxn ang="T11">
                  <a:pos x="T2" y="T3"/>
                </a:cxn>
                <a:cxn ang="T12">
                  <a:pos x="T4" y="T5"/>
                </a:cxn>
                <a:cxn ang="T13">
                  <a:pos x="T6" y="T7"/>
                </a:cxn>
                <a:cxn ang="T14">
                  <a:pos x="T8" y="T9"/>
                </a:cxn>
              </a:cxnLst>
              <a:rect l="T15" t="T16" r="T17" b="T18"/>
              <a:pathLst>
                <a:path w="129" h="127">
                  <a:moveTo>
                    <a:pt x="0" y="127"/>
                  </a:moveTo>
                  <a:lnTo>
                    <a:pt x="65" y="0"/>
                  </a:lnTo>
                  <a:lnTo>
                    <a:pt x="129" y="127"/>
                  </a:lnTo>
                  <a:lnTo>
                    <a:pt x="0" y="127"/>
                  </a:lnTo>
                  <a:close/>
                </a:path>
              </a:pathLst>
            </a:custGeom>
            <a:solidFill>
              <a:schemeClr val="tx1"/>
            </a:solidFill>
            <a:ln w="9525">
              <a:solidFill>
                <a:schemeClr val="bg1"/>
              </a:solidFill>
              <a:round/>
              <a:headEnd/>
              <a:tailEnd/>
            </a:ln>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id-ID">
                <a:solidFill>
                  <a:schemeClr val="bg1"/>
                </a:solidFill>
                <a:ea typeface="Verdana" panose="020B0604030504040204" pitchFamily="34" charset="0"/>
                <a:cs typeface="Verdana" panose="020B0604030504040204" pitchFamily="34" charset="0"/>
              </a:endParaRPr>
            </a:p>
          </p:txBody>
        </p:sp>
        <p:sp>
          <p:nvSpPr>
            <p:cNvPr id="40" name="Freeform 34"/>
            <p:cNvSpPr>
              <a:spLocks/>
            </p:cNvSpPr>
            <p:nvPr/>
          </p:nvSpPr>
          <p:spPr bwMode="auto">
            <a:xfrm>
              <a:off x="4951" y="1982"/>
              <a:ext cx="79" cy="113"/>
            </a:xfrm>
            <a:custGeom>
              <a:avLst/>
              <a:gdLst>
                <a:gd name="T0" fmla="*/ 129 w 129"/>
                <a:gd name="T1" fmla="*/ 0 h 128"/>
                <a:gd name="T2" fmla="*/ 65 w 129"/>
                <a:gd name="T3" fmla="*/ 128 h 128"/>
                <a:gd name="T4" fmla="*/ 0 w 129"/>
                <a:gd name="T5" fmla="*/ 0 h 128"/>
                <a:gd name="T6" fmla="*/ 129 w 129"/>
                <a:gd name="T7" fmla="*/ 0 h 128"/>
                <a:gd name="T8" fmla="*/ 129 w 129"/>
                <a:gd name="T9" fmla="*/ 0 h 128"/>
                <a:gd name="T10" fmla="*/ 0 60000 65536"/>
                <a:gd name="T11" fmla="*/ 0 60000 65536"/>
                <a:gd name="T12" fmla="*/ 0 60000 65536"/>
                <a:gd name="T13" fmla="*/ 0 60000 65536"/>
                <a:gd name="T14" fmla="*/ 0 60000 65536"/>
                <a:gd name="T15" fmla="*/ 0 w 129"/>
                <a:gd name="T16" fmla="*/ 0 h 128"/>
                <a:gd name="T17" fmla="*/ 129 w 129"/>
                <a:gd name="T18" fmla="*/ 128 h 128"/>
              </a:gdLst>
              <a:ahLst/>
              <a:cxnLst>
                <a:cxn ang="T10">
                  <a:pos x="T0" y="T1"/>
                </a:cxn>
                <a:cxn ang="T11">
                  <a:pos x="T2" y="T3"/>
                </a:cxn>
                <a:cxn ang="T12">
                  <a:pos x="T4" y="T5"/>
                </a:cxn>
                <a:cxn ang="T13">
                  <a:pos x="T6" y="T7"/>
                </a:cxn>
                <a:cxn ang="T14">
                  <a:pos x="T8" y="T9"/>
                </a:cxn>
              </a:cxnLst>
              <a:rect l="T15" t="T16" r="T17" b="T18"/>
              <a:pathLst>
                <a:path w="129" h="128">
                  <a:moveTo>
                    <a:pt x="129" y="0"/>
                  </a:moveTo>
                  <a:lnTo>
                    <a:pt x="65" y="128"/>
                  </a:lnTo>
                  <a:lnTo>
                    <a:pt x="0" y="0"/>
                  </a:lnTo>
                  <a:lnTo>
                    <a:pt x="129" y="0"/>
                  </a:lnTo>
                  <a:close/>
                </a:path>
              </a:pathLst>
            </a:custGeom>
            <a:solidFill>
              <a:schemeClr val="tx1"/>
            </a:solidFill>
            <a:ln w="9525">
              <a:solidFill>
                <a:schemeClr val="bg1"/>
              </a:solidFill>
              <a:round/>
              <a:headEnd/>
              <a:tailEnd/>
            </a:ln>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id-ID">
                <a:solidFill>
                  <a:schemeClr val="bg1"/>
                </a:solidFill>
                <a:ea typeface="Verdana" panose="020B0604030504040204" pitchFamily="34" charset="0"/>
                <a:cs typeface="Verdana" panose="020B0604030504040204" pitchFamily="34" charset="0"/>
              </a:endParaRPr>
            </a:p>
          </p:txBody>
        </p:sp>
        <p:sp>
          <p:nvSpPr>
            <p:cNvPr id="41" name="Line 35"/>
            <p:cNvSpPr>
              <a:spLocks noChangeShapeType="1"/>
            </p:cNvSpPr>
            <p:nvPr/>
          </p:nvSpPr>
          <p:spPr bwMode="auto">
            <a:xfrm>
              <a:off x="1929" y="3085"/>
              <a:ext cx="2" cy="396"/>
            </a:xfrm>
            <a:prstGeom prst="line">
              <a:avLst/>
            </a:prstGeom>
            <a:noFill/>
            <a:ln w="9525" cap="rnd">
              <a:solidFill>
                <a:schemeClr val="bg1"/>
              </a:solidFill>
              <a:round/>
              <a:headEnd/>
              <a:tailEnd/>
            </a:ln>
            <a:extLst>
              <a:ext uri="{909E8E84-426E-40DD-AFC4-6F175D3DCCD1}">
                <a14:hiddenFill xmlns:a14="http://schemas.microsoft.com/office/drawing/2010/main">
                  <a:noFill/>
                </a14:hiddenFill>
              </a:ext>
            </a:extLst>
          </p:spPr>
          <p:txBody>
            <a:bodyPr/>
            <a:lstStyle/>
            <a:p>
              <a:endParaRPr lang="id-ID">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2" name="Freeform 36"/>
            <p:cNvSpPr>
              <a:spLocks/>
            </p:cNvSpPr>
            <p:nvPr/>
          </p:nvSpPr>
          <p:spPr bwMode="auto">
            <a:xfrm>
              <a:off x="1891" y="2986"/>
              <a:ext cx="79" cy="115"/>
            </a:xfrm>
            <a:custGeom>
              <a:avLst/>
              <a:gdLst>
                <a:gd name="T0" fmla="*/ 0 w 130"/>
                <a:gd name="T1" fmla="*/ 129 h 129"/>
                <a:gd name="T2" fmla="*/ 64 w 130"/>
                <a:gd name="T3" fmla="*/ 0 h 129"/>
                <a:gd name="T4" fmla="*/ 130 w 130"/>
                <a:gd name="T5" fmla="*/ 129 h 129"/>
                <a:gd name="T6" fmla="*/ 0 w 130"/>
                <a:gd name="T7" fmla="*/ 129 h 129"/>
                <a:gd name="T8" fmla="*/ 0 w 130"/>
                <a:gd name="T9" fmla="*/ 129 h 129"/>
                <a:gd name="T10" fmla="*/ 0 60000 65536"/>
                <a:gd name="T11" fmla="*/ 0 60000 65536"/>
                <a:gd name="T12" fmla="*/ 0 60000 65536"/>
                <a:gd name="T13" fmla="*/ 0 60000 65536"/>
                <a:gd name="T14" fmla="*/ 0 60000 65536"/>
                <a:gd name="T15" fmla="*/ 0 w 130"/>
                <a:gd name="T16" fmla="*/ 0 h 129"/>
                <a:gd name="T17" fmla="*/ 130 w 130"/>
                <a:gd name="T18" fmla="*/ 129 h 129"/>
              </a:gdLst>
              <a:ahLst/>
              <a:cxnLst>
                <a:cxn ang="T10">
                  <a:pos x="T0" y="T1"/>
                </a:cxn>
                <a:cxn ang="T11">
                  <a:pos x="T2" y="T3"/>
                </a:cxn>
                <a:cxn ang="T12">
                  <a:pos x="T4" y="T5"/>
                </a:cxn>
                <a:cxn ang="T13">
                  <a:pos x="T6" y="T7"/>
                </a:cxn>
                <a:cxn ang="T14">
                  <a:pos x="T8" y="T9"/>
                </a:cxn>
              </a:cxnLst>
              <a:rect l="T15" t="T16" r="T17" b="T18"/>
              <a:pathLst>
                <a:path w="130" h="129">
                  <a:moveTo>
                    <a:pt x="0" y="129"/>
                  </a:moveTo>
                  <a:lnTo>
                    <a:pt x="64" y="0"/>
                  </a:lnTo>
                  <a:lnTo>
                    <a:pt x="130" y="129"/>
                  </a:lnTo>
                  <a:lnTo>
                    <a:pt x="0" y="129"/>
                  </a:lnTo>
                  <a:close/>
                </a:path>
              </a:pathLst>
            </a:custGeom>
            <a:solidFill>
              <a:schemeClr val="tx1"/>
            </a:solidFill>
            <a:ln w="9525">
              <a:solidFill>
                <a:schemeClr val="bg1"/>
              </a:solidFill>
              <a:round/>
              <a:headEnd/>
              <a:tailEnd/>
            </a:ln>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id-ID">
                <a:solidFill>
                  <a:schemeClr val="bg1"/>
                </a:solidFill>
                <a:ea typeface="Verdana" panose="020B0604030504040204" pitchFamily="34" charset="0"/>
                <a:cs typeface="Verdana" panose="020B0604030504040204" pitchFamily="34" charset="0"/>
              </a:endParaRPr>
            </a:p>
          </p:txBody>
        </p:sp>
        <p:sp>
          <p:nvSpPr>
            <p:cNvPr id="43" name="Freeform 37"/>
            <p:cNvSpPr>
              <a:spLocks/>
            </p:cNvSpPr>
            <p:nvPr/>
          </p:nvSpPr>
          <p:spPr bwMode="auto">
            <a:xfrm>
              <a:off x="1891" y="3468"/>
              <a:ext cx="79" cy="113"/>
            </a:xfrm>
            <a:custGeom>
              <a:avLst/>
              <a:gdLst>
                <a:gd name="T0" fmla="*/ 130 w 130"/>
                <a:gd name="T1" fmla="*/ 0 h 128"/>
                <a:gd name="T2" fmla="*/ 64 w 130"/>
                <a:gd name="T3" fmla="*/ 128 h 128"/>
                <a:gd name="T4" fmla="*/ 0 w 130"/>
                <a:gd name="T5" fmla="*/ 0 h 128"/>
                <a:gd name="T6" fmla="*/ 130 w 130"/>
                <a:gd name="T7" fmla="*/ 0 h 128"/>
                <a:gd name="T8" fmla="*/ 130 w 130"/>
                <a:gd name="T9" fmla="*/ 0 h 128"/>
                <a:gd name="T10" fmla="*/ 0 60000 65536"/>
                <a:gd name="T11" fmla="*/ 0 60000 65536"/>
                <a:gd name="T12" fmla="*/ 0 60000 65536"/>
                <a:gd name="T13" fmla="*/ 0 60000 65536"/>
                <a:gd name="T14" fmla="*/ 0 60000 65536"/>
                <a:gd name="T15" fmla="*/ 0 w 130"/>
                <a:gd name="T16" fmla="*/ 0 h 128"/>
                <a:gd name="T17" fmla="*/ 130 w 130"/>
                <a:gd name="T18" fmla="*/ 128 h 128"/>
              </a:gdLst>
              <a:ahLst/>
              <a:cxnLst>
                <a:cxn ang="T10">
                  <a:pos x="T0" y="T1"/>
                </a:cxn>
                <a:cxn ang="T11">
                  <a:pos x="T2" y="T3"/>
                </a:cxn>
                <a:cxn ang="T12">
                  <a:pos x="T4" y="T5"/>
                </a:cxn>
                <a:cxn ang="T13">
                  <a:pos x="T6" y="T7"/>
                </a:cxn>
                <a:cxn ang="T14">
                  <a:pos x="T8" y="T9"/>
                </a:cxn>
              </a:cxnLst>
              <a:rect l="T15" t="T16" r="T17" b="T18"/>
              <a:pathLst>
                <a:path w="130" h="128">
                  <a:moveTo>
                    <a:pt x="130" y="0"/>
                  </a:moveTo>
                  <a:lnTo>
                    <a:pt x="64" y="128"/>
                  </a:lnTo>
                  <a:lnTo>
                    <a:pt x="0" y="0"/>
                  </a:lnTo>
                  <a:lnTo>
                    <a:pt x="130" y="0"/>
                  </a:lnTo>
                  <a:close/>
                </a:path>
              </a:pathLst>
            </a:custGeom>
            <a:solidFill>
              <a:schemeClr val="tx1"/>
            </a:solidFill>
            <a:ln w="9525">
              <a:solidFill>
                <a:schemeClr val="bg1"/>
              </a:solidFill>
              <a:round/>
              <a:headEnd/>
              <a:tailEnd/>
            </a:ln>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id-ID">
                <a:solidFill>
                  <a:schemeClr val="bg1"/>
                </a:solidFill>
                <a:ea typeface="Verdana" panose="020B0604030504040204" pitchFamily="34" charset="0"/>
                <a:cs typeface="Verdana" panose="020B0604030504040204" pitchFamily="34" charset="0"/>
              </a:endParaRPr>
            </a:p>
          </p:txBody>
        </p:sp>
        <p:sp>
          <p:nvSpPr>
            <p:cNvPr id="44" name="Line 38"/>
            <p:cNvSpPr>
              <a:spLocks noChangeShapeType="1"/>
            </p:cNvSpPr>
            <p:nvPr/>
          </p:nvSpPr>
          <p:spPr bwMode="auto">
            <a:xfrm>
              <a:off x="3461" y="3085"/>
              <a:ext cx="0" cy="396"/>
            </a:xfrm>
            <a:prstGeom prst="line">
              <a:avLst/>
            </a:prstGeom>
            <a:noFill/>
            <a:ln w="9525" cap="rnd">
              <a:solidFill>
                <a:schemeClr val="bg1"/>
              </a:solidFill>
              <a:round/>
              <a:headEnd/>
              <a:tailEnd/>
            </a:ln>
            <a:extLst>
              <a:ext uri="{909E8E84-426E-40DD-AFC4-6F175D3DCCD1}">
                <a14:hiddenFill xmlns:a14="http://schemas.microsoft.com/office/drawing/2010/main">
                  <a:noFill/>
                </a14:hiddenFill>
              </a:ext>
            </a:extLst>
          </p:spPr>
          <p:txBody>
            <a:bodyPr/>
            <a:lstStyle/>
            <a:p>
              <a:endParaRPr lang="id-ID">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5" name="Freeform 39"/>
            <p:cNvSpPr>
              <a:spLocks/>
            </p:cNvSpPr>
            <p:nvPr/>
          </p:nvSpPr>
          <p:spPr bwMode="auto">
            <a:xfrm>
              <a:off x="3421" y="2986"/>
              <a:ext cx="77" cy="115"/>
            </a:xfrm>
            <a:custGeom>
              <a:avLst/>
              <a:gdLst>
                <a:gd name="T0" fmla="*/ 0 w 128"/>
                <a:gd name="T1" fmla="*/ 129 h 129"/>
                <a:gd name="T2" fmla="*/ 64 w 128"/>
                <a:gd name="T3" fmla="*/ 0 h 129"/>
                <a:gd name="T4" fmla="*/ 128 w 128"/>
                <a:gd name="T5" fmla="*/ 129 h 129"/>
                <a:gd name="T6" fmla="*/ 0 w 128"/>
                <a:gd name="T7" fmla="*/ 129 h 129"/>
                <a:gd name="T8" fmla="*/ 0 w 128"/>
                <a:gd name="T9" fmla="*/ 129 h 129"/>
                <a:gd name="T10" fmla="*/ 0 60000 65536"/>
                <a:gd name="T11" fmla="*/ 0 60000 65536"/>
                <a:gd name="T12" fmla="*/ 0 60000 65536"/>
                <a:gd name="T13" fmla="*/ 0 60000 65536"/>
                <a:gd name="T14" fmla="*/ 0 60000 65536"/>
                <a:gd name="T15" fmla="*/ 0 w 128"/>
                <a:gd name="T16" fmla="*/ 0 h 129"/>
                <a:gd name="T17" fmla="*/ 128 w 128"/>
                <a:gd name="T18" fmla="*/ 129 h 129"/>
              </a:gdLst>
              <a:ahLst/>
              <a:cxnLst>
                <a:cxn ang="T10">
                  <a:pos x="T0" y="T1"/>
                </a:cxn>
                <a:cxn ang="T11">
                  <a:pos x="T2" y="T3"/>
                </a:cxn>
                <a:cxn ang="T12">
                  <a:pos x="T4" y="T5"/>
                </a:cxn>
                <a:cxn ang="T13">
                  <a:pos x="T6" y="T7"/>
                </a:cxn>
                <a:cxn ang="T14">
                  <a:pos x="T8" y="T9"/>
                </a:cxn>
              </a:cxnLst>
              <a:rect l="T15" t="T16" r="T17" b="T18"/>
              <a:pathLst>
                <a:path w="128" h="129">
                  <a:moveTo>
                    <a:pt x="0" y="129"/>
                  </a:moveTo>
                  <a:lnTo>
                    <a:pt x="64" y="0"/>
                  </a:lnTo>
                  <a:lnTo>
                    <a:pt x="128" y="129"/>
                  </a:lnTo>
                  <a:lnTo>
                    <a:pt x="0" y="129"/>
                  </a:lnTo>
                  <a:close/>
                </a:path>
              </a:pathLst>
            </a:custGeom>
            <a:solidFill>
              <a:schemeClr val="tx1"/>
            </a:solidFill>
            <a:ln w="9525">
              <a:solidFill>
                <a:schemeClr val="bg1"/>
              </a:solidFill>
              <a:round/>
              <a:headEnd/>
              <a:tailEnd/>
            </a:ln>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id-ID">
                <a:solidFill>
                  <a:schemeClr val="bg1"/>
                </a:solidFill>
                <a:ea typeface="Verdana" panose="020B0604030504040204" pitchFamily="34" charset="0"/>
                <a:cs typeface="Verdana" panose="020B0604030504040204" pitchFamily="34" charset="0"/>
              </a:endParaRPr>
            </a:p>
          </p:txBody>
        </p:sp>
        <p:sp>
          <p:nvSpPr>
            <p:cNvPr id="46" name="Freeform 40"/>
            <p:cNvSpPr>
              <a:spLocks/>
            </p:cNvSpPr>
            <p:nvPr/>
          </p:nvSpPr>
          <p:spPr bwMode="auto">
            <a:xfrm>
              <a:off x="3421" y="3468"/>
              <a:ext cx="77" cy="113"/>
            </a:xfrm>
            <a:custGeom>
              <a:avLst/>
              <a:gdLst>
                <a:gd name="T0" fmla="*/ 128 w 128"/>
                <a:gd name="T1" fmla="*/ 0 h 128"/>
                <a:gd name="T2" fmla="*/ 64 w 128"/>
                <a:gd name="T3" fmla="*/ 128 h 128"/>
                <a:gd name="T4" fmla="*/ 0 w 128"/>
                <a:gd name="T5" fmla="*/ 0 h 128"/>
                <a:gd name="T6" fmla="*/ 128 w 128"/>
                <a:gd name="T7" fmla="*/ 0 h 128"/>
                <a:gd name="T8" fmla="*/ 128 w 128"/>
                <a:gd name="T9" fmla="*/ 0 h 128"/>
                <a:gd name="T10" fmla="*/ 0 60000 65536"/>
                <a:gd name="T11" fmla="*/ 0 60000 65536"/>
                <a:gd name="T12" fmla="*/ 0 60000 65536"/>
                <a:gd name="T13" fmla="*/ 0 60000 65536"/>
                <a:gd name="T14" fmla="*/ 0 60000 65536"/>
                <a:gd name="T15" fmla="*/ 0 w 128"/>
                <a:gd name="T16" fmla="*/ 0 h 128"/>
                <a:gd name="T17" fmla="*/ 128 w 128"/>
                <a:gd name="T18" fmla="*/ 128 h 128"/>
              </a:gdLst>
              <a:ahLst/>
              <a:cxnLst>
                <a:cxn ang="T10">
                  <a:pos x="T0" y="T1"/>
                </a:cxn>
                <a:cxn ang="T11">
                  <a:pos x="T2" y="T3"/>
                </a:cxn>
                <a:cxn ang="T12">
                  <a:pos x="T4" y="T5"/>
                </a:cxn>
                <a:cxn ang="T13">
                  <a:pos x="T6" y="T7"/>
                </a:cxn>
                <a:cxn ang="T14">
                  <a:pos x="T8" y="T9"/>
                </a:cxn>
              </a:cxnLst>
              <a:rect l="T15" t="T16" r="T17" b="T18"/>
              <a:pathLst>
                <a:path w="128" h="128">
                  <a:moveTo>
                    <a:pt x="128" y="0"/>
                  </a:moveTo>
                  <a:lnTo>
                    <a:pt x="64" y="128"/>
                  </a:lnTo>
                  <a:lnTo>
                    <a:pt x="0" y="0"/>
                  </a:lnTo>
                  <a:lnTo>
                    <a:pt x="128" y="0"/>
                  </a:lnTo>
                  <a:close/>
                </a:path>
              </a:pathLst>
            </a:custGeom>
            <a:solidFill>
              <a:schemeClr val="tx1"/>
            </a:solidFill>
            <a:ln w="9525">
              <a:solidFill>
                <a:schemeClr val="bg1"/>
              </a:solidFill>
              <a:round/>
              <a:headEnd/>
              <a:tailEnd/>
            </a:ln>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id-ID">
                <a:solidFill>
                  <a:schemeClr val="bg1"/>
                </a:solidFill>
                <a:ea typeface="Verdana" panose="020B0604030504040204" pitchFamily="34" charset="0"/>
                <a:cs typeface="Verdana" panose="020B0604030504040204" pitchFamily="34" charset="0"/>
              </a:endParaRPr>
            </a:p>
          </p:txBody>
        </p:sp>
        <p:sp>
          <p:nvSpPr>
            <p:cNvPr id="47" name="Line 41"/>
            <p:cNvSpPr>
              <a:spLocks noChangeShapeType="1"/>
            </p:cNvSpPr>
            <p:nvPr/>
          </p:nvSpPr>
          <p:spPr bwMode="auto">
            <a:xfrm>
              <a:off x="4991" y="3085"/>
              <a:ext cx="1" cy="396"/>
            </a:xfrm>
            <a:prstGeom prst="line">
              <a:avLst/>
            </a:prstGeom>
            <a:noFill/>
            <a:ln w="9525" cap="rnd">
              <a:solidFill>
                <a:schemeClr val="bg1"/>
              </a:solidFill>
              <a:round/>
              <a:headEnd/>
              <a:tailEnd/>
            </a:ln>
            <a:extLst>
              <a:ext uri="{909E8E84-426E-40DD-AFC4-6F175D3DCCD1}">
                <a14:hiddenFill xmlns:a14="http://schemas.microsoft.com/office/drawing/2010/main">
                  <a:noFill/>
                </a14:hiddenFill>
              </a:ext>
            </a:extLst>
          </p:spPr>
          <p:txBody>
            <a:bodyPr/>
            <a:lstStyle/>
            <a:p>
              <a:endParaRPr lang="id-ID">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8" name="Freeform 42"/>
            <p:cNvSpPr>
              <a:spLocks/>
            </p:cNvSpPr>
            <p:nvPr/>
          </p:nvSpPr>
          <p:spPr bwMode="auto">
            <a:xfrm>
              <a:off x="4951" y="2986"/>
              <a:ext cx="79" cy="115"/>
            </a:xfrm>
            <a:custGeom>
              <a:avLst/>
              <a:gdLst>
                <a:gd name="T0" fmla="*/ 0 w 129"/>
                <a:gd name="T1" fmla="*/ 129 h 129"/>
                <a:gd name="T2" fmla="*/ 65 w 129"/>
                <a:gd name="T3" fmla="*/ 0 h 129"/>
                <a:gd name="T4" fmla="*/ 129 w 129"/>
                <a:gd name="T5" fmla="*/ 129 h 129"/>
                <a:gd name="T6" fmla="*/ 0 w 129"/>
                <a:gd name="T7" fmla="*/ 129 h 129"/>
                <a:gd name="T8" fmla="*/ 0 w 129"/>
                <a:gd name="T9" fmla="*/ 129 h 129"/>
                <a:gd name="T10" fmla="*/ 0 60000 65536"/>
                <a:gd name="T11" fmla="*/ 0 60000 65536"/>
                <a:gd name="T12" fmla="*/ 0 60000 65536"/>
                <a:gd name="T13" fmla="*/ 0 60000 65536"/>
                <a:gd name="T14" fmla="*/ 0 60000 65536"/>
                <a:gd name="T15" fmla="*/ 0 w 129"/>
                <a:gd name="T16" fmla="*/ 0 h 129"/>
                <a:gd name="T17" fmla="*/ 129 w 129"/>
                <a:gd name="T18" fmla="*/ 129 h 129"/>
              </a:gdLst>
              <a:ahLst/>
              <a:cxnLst>
                <a:cxn ang="T10">
                  <a:pos x="T0" y="T1"/>
                </a:cxn>
                <a:cxn ang="T11">
                  <a:pos x="T2" y="T3"/>
                </a:cxn>
                <a:cxn ang="T12">
                  <a:pos x="T4" y="T5"/>
                </a:cxn>
                <a:cxn ang="T13">
                  <a:pos x="T6" y="T7"/>
                </a:cxn>
                <a:cxn ang="T14">
                  <a:pos x="T8" y="T9"/>
                </a:cxn>
              </a:cxnLst>
              <a:rect l="T15" t="T16" r="T17" b="T18"/>
              <a:pathLst>
                <a:path w="129" h="129">
                  <a:moveTo>
                    <a:pt x="0" y="129"/>
                  </a:moveTo>
                  <a:lnTo>
                    <a:pt x="65" y="0"/>
                  </a:lnTo>
                  <a:lnTo>
                    <a:pt x="129" y="129"/>
                  </a:lnTo>
                  <a:lnTo>
                    <a:pt x="0" y="129"/>
                  </a:lnTo>
                  <a:close/>
                </a:path>
              </a:pathLst>
            </a:custGeom>
            <a:solidFill>
              <a:schemeClr val="tx1"/>
            </a:solidFill>
            <a:ln w="9525">
              <a:solidFill>
                <a:schemeClr val="bg1"/>
              </a:solidFill>
              <a:round/>
              <a:headEnd/>
              <a:tailEnd/>
            </a:ln>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id-ID">
                <a:solidFill>
                  <a:schemeClr val="bg1"/>
                </a:solidFill>
                <a:ea typeface="Verdana" panose="020B0604030504040204" pitchFamily="34" charset="0"/>
                <a:cs typeface="Verdana" panose="020B0604030504040204" pitchFamily="34" charset="0"/>
              </a:endParaRPr>
            </a:p>
          </p:txBody>
        </p:sp>
        <p:sp>
          <p:nvSpPr>
            <p:cNvPr id="49" name="Freeform 43"/>
            <p:cNvSpPr>
              <a:spLocks/>
            </p:cNvSpPr>
            <p:nvPr/>
          </p:nvSpPr>
          <p:spPr bwMode="auto">
            <a:xfrm>
              <a:off x="4951" y="3468"/>
              <a:ext cx="79" cy="113"/>
            </a:xfrm>
            <a:custGeom>
              <a:avLst/>
              <a:gdLst>
                <a:gd name="T0" fmla="*/ 129 w 129"/>
                <a:gd name="T1" fmla="*/ 0 h 128"/>
                <a:gd name="T2" fmla="*/ 65 w 129"/>
                <a:gd name="T3" fmla="*/ 128 h 128"/>
                <a:gd name="T4" fmla="*/ 0 w 129"/>
                <a:gd name="T5" fmla="*/ 0 h 128"/>
                <a:gd name="T6" fmla="*/ 129 w 129"/>
                <a:gd name="T7" fmla="*/ 0 h 128"/>
                <a:gd name="T8" fmla="*/ 129 w 129"/>
                <a:gd name="T9" fmla="*/ 0 h 128"/>
                <a:gd name="T10" fmla="*/ 0 60000 65536"/>
                <a:gd name="T11" fmla="*/ 0 60000 65536"/>
                <a:gd name="T12" fmla="*/ 0 60000 65536"/>
                <a:gd name="T13" fmla="*/ 0 60000 65536"/>
                <a:gd name="T14" fmla="*/ 0 60000 65536"/>
                <a:gd name="T15" fmla="*/ 0 w 129"/>
                <a:gd name="T16" fmla="*/ 0 h 128"/>
                <a:gd name="T17" fmla="*/ 129 w 129"/>
                <a:gd name="T18" fmla="*/ 128 h 128"/>
              </a:gdLst>
              <a:ahLst/>
              <a:cxnLst>
                <a:cxn ang="T10">
                  <a:pos x="T0" y="T1"/>
                </a:cxn>
                <a:cxn ang="T11">
                  <a:pos x="T2" y="T3"/>
                </a:cxn>
                <a:cxn ang="T12">
                  <a:pos x="T4" y="T5"/>
                </a:cxn>
                <a:cxn ang="T13">
                  <a:pos x="T6" y="T7"/>
                </a:cxn>
                <a:cxn ang="T14">
                  <a:pos x="T8" y="T9"/>
                </a:cxn>
              </a:cxnLst>
              <a:rect l="T15" t="T16" r="T17" b="T18"/>
              <a:pathLst>
                <a:path w="129" h="128">
                  <a:moveTo>
                    <a:pt x="129" y="0"/>
                  </a:moveTo>
                  <a:lnTo>
                    <a:pt x="65" y="128"/>
                  </a:lnTo>
                  <a:lnTo>
                    <a:pt x="0" y="0"/>
                  </a:lnTo>
                  <a:lnTo>
                    <a:pt x="129" y="0"/>
                  </a:lnTo>
                  <a:close/>
                </a:path>
              </a:pathLst>
            </a:custGeom>
            <a:solidFill>
              <a:schemeClr val="tx1"/>
            </a:solidFill>
            <a:ln w="9525">
              <a:solidFill>
                <a:schemeClr val="bg1"/>
              </a:solidFill>
              <a:round/>
              <a:headEnd/>
              <a:tailEnd/>
            </a:ln>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id-ID">
                <a:solidFill>
                  <a:schemeClr val="bg1"/>
                </a:solidFill>
                <a:ea typeface="Verdana" panose="020B0604030504040204" pitchFamily="34" charset="0"/>
                <a:cs typeface="Verdana" panose="020B0604030504040204" pitchFamily="34" charset="0"/>
              </a:endParaRPr>
            </a:p>
          </p:txBody>
        </p:sp>
        <p:sp>
          <p:nvSpPr>
            <p:cNvPr id="50" name="Line 44"/>
            <p:cNvSpPr>
              <a:spLocks noChangeShapeType="1"/>
            </p:cNvSpPr>
            <p:nvPr/>
          </p:nvSpPr>
          <p:spPr bwMode="auto">
            <a:xfrm>
              <a:off x="1929" y="3581"/>
              <a:ext cx="3062" cy="0"/>
            </a:xfrm>
            <a:prstGeom prst="line">
              <a:avLst/>
            </a:prstGeom>
            <a:noFill/>
            <a:ln w="9525" cap="rnd">
              <a:solidFill>
                <a:schemeClr val="bg1"/>
              </a:solidFill>
              <a:round/>
              <a:headEnd/>
              <a:tailEnd/>
            </a:ln>
            <a:extLst>
              <a:ext uri="{909E8E84-426E-40DD-AFC4-6F175D3DCCD1}">
                <a14:hiddenFill xmlns:a14="http://schemas.microsoft.com/office/drawing/2010/main">
                  <a:noFill/>
                </a14:hiddenFill>
              </a:ext>
            </a:extLst>
          </p:spPr>
          <p:txBody>
            <a:bodyPr/>
            <a:lstStyle/>
            <a:p>
              <a:endParaRPr lang="id-ID">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1" name="Rectangle 45"/>
            <p:cNvSpPr>
              <a:spLocks noChangeArrowheads="1"/>
            </p:cNvSpPr>
            <p:nvPr/>
          </p:nvSpPr>
          <p:spPr bwMode="auto">
            <a:xfrm>
              <a:off x="3005" y="3687"/>
              <a:ext cx="901" cy="13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r>
                <a:rPr lang="en-US" sz="1400" b="1" dirty="0">
                  <a:solidFill>
                    <a:schemeClr val="bg1"/>
                  </a:solidFill>
                  <a:ea typeface="Verdana" panose="020B0604030504040204" pitchFamily="34" charset="0"/>
                  <a:cs typeface="Verdana" panose="020B0604030504040204" pitchFamily="34" charset="0"/>
                </a:rPr>
                <a:t>ADDRESS BUS</a:t>
              </a:r>
            </a:p>
          </p:txBody>
        </p:sp>
        <p:sp>
          <p:nvSpPr>
            <p:cNvPr id="52" name="Line 46"/>
            <p:cNvSpPr>
              <a:spLocks noChangeShapeType="1"/>
            </p:cNvSpPr>
            <p:nvPr/>
          </p:nvSpPr>
          <p:spPr bwMode="auto">
            <a:xfrm>
              <a:off x="1929" y="1599"/>
              <a:ext cx="3062" cy="0"/>
            </a:xfrm>
            <a:prstGeom prst="line">
              <a:avLst/>
            </a:prstGeom>
            <a:noFill/>
            <a:ln w="9525" cap="rnd">
              <a:solidFill>
                <a:schemeClr val="bg1"/>
              </a:solidFill>
              <a:round/>
              <a:headEnd/>
              <a:tailEnd/>
            </a:ln>
            <a:extLst>
              <a:ext uri="{909E8E84-426E-40DD-AFC4-6F175D3DCCD1}">
                <a14:hiddenFill xmlns:a14="http://schemas.microsoft.com/office/drawing/2010/main">
                  <a:noFill/>
                </a14:hiddenFill>
              </a:ext>
            </a:extLst>
          </p:spPr>
          <p:txBody>
            <a:bodyPr/>
            <a:lstStyle/>
            <a:p>
              <a:endParaRPr lang="id-ID">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3" name="Rectangle 47"/>
            <p:cNvSpPr>
              <a:spLocks noChangeArrowheads="1"/>
            </p:cNvSpPr>
            <p:nvPr/>
          </p:nvSpPr>
          <p:spPr bwMode="auto">
            <a:xfrm>
              <a:off x="3150" y="1431"/>
              <a:ext cx="565" cy="13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r>
                <a:rPr lang="en-US" sz="1400" dirty="0">
                  <a:solidFill>
                    <a:schemeClr val="bg1"/>
                  </a:solidFill>
                  <a:ea typeface="Verdana" panose="020B0604030504040204" pitchFamily="34" charset="0"/>
                  <a:cs typeface="Verdana" panose="020B0604030504040204" pitchFamily="34" charset="0"/>
                </a:rPr>
                <a:t>DATA</a:t>
              </a:r>
              <a:r>
                <a:rPr lang="en-US" sz="1000" dirty="0">
                  <a:solidFill>
                    <a:schemeClr val="bg1"/>
                  </a:solidFill>
                  <a:ea typeface="Verdana" panose="020B0604030504040204" pitchFamily="34" charset="0"/>
                  <a:cs typeface="Verdana" panose="020B0604030504040204" pitchFamily="34" charset="0"/>
                </a:rPr>
                <a:t> </a:t>
              </a:r>
              <a:r>
                <a:rPr lang="en-US" sz="1400" dirty="0">
                  <a:solidFill>
                    <a:schemeClr val="bg1"/>
                  </a:solidFill>
                  <a:ea typeface="Verdana" panose="020B0604030504040204" pitchFamily="34" charset="0"/>
                  <a:cs typeface="Verdana" panose="020B0604030504040204" pitchFamily="34" charset="0"/>
                </a:rPr>
                <a:t>BUS</a:t>
              </a:r>
            </a:p>
          </p:txBody>
        </p:sp>
        <p:sp>
          <p:nvSpPr>
            <p:cNvPr id="54" name="Line 48"/>
            <p:cNvSpPr>
              <a:spLocks noChangeShapeType="1"/>
            </p:cNvSpPr>
            <p:nvPr/>
          </p:nvSpPr>
          <p:spPr bwMode="auto">
            <a:xfrm>
              <a:off x="2508" y="2539"/>
              <a:ext cx="374" cy="2"/>
            </a:xfrm>
            <a:prstGeom prst="line">
              <a:avLst/>
            </a:prstGeom>
            <a:noFill/>
            <a:ln w="9525" cap="rnd">
              <a:solidFill>
                <a:schemeClr val="bg1"/>
              </a:solidFill>
              <a:round/>
              <a:headEnd/>
              <a:tailEnd/>
            </a:ln>
            <a:extLst>
              <a:ext uri="{909E8E84-426E-40DD-AFC4-6F175D3DCCD1}">
                <a14:hiddenFill xmlns:a14="http://schemas.microsoft.com/office/drawing/2010/main">
                  <a:noFill/>
                </a14:hiddenFill>
              </a:ext>
            </a:extLst>
          </p:spPr>
          <p:txBody>
            <a:bodyPr/>
            <a:lstStyle/>
            <a:p>
              <a:endParaRPr lang="id-ID">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5" name="Freeform 49"/>
            <p:cNvSpPr>
              <a:spLocks/>
            </p:cNvSpPr>
            <p:nvPr/>
          </p:nvSpPr>
          <p:spPr bwMode="auto">
            <a:xfrm>
              <a:off x="2440" y="2484"/>
              <a:ext cx="78" cy="113"/>
            </a:xfrm>
            <a:custGeom>
              <a:avLst/>
              <a:gdLst>
                <a:gd name="T0" fmla="*/ 129 w 129"/>
                <a:gd name="T1" fmla="*/ 128 h 128"/>
                <a:gd name="T2" fmla="*/ 0 w 129"/>
                <a:gd name="T3" fmla="*/ 64 h 128"/>
                <a:gd name="T4" fmla="*/ 129 w 129"/>
                <a:gd name="T5" fmla="*/ 0 h 128"/>
                <a:gd name="T6" fmla="*/ 129 w 129"/>
                <a:gd name="T7" fmla="*/ 128 h 128"/>
                <a:gd name="T8" fmla="*/ 129 w 129"/>
                <a:gd name="T9" fmla="*/ 128 h 128"/>
                <a:gd name="T10" fmla="*/ 0 60000 65536"/>
                <a:gd name="T11" fmla="*/ 0 60000 65536"/>
                <a:gd name="T12" fmla="*/ 0 60000 65536"/>
                <a:gd name="T13" fmla="*/ 0 60000 65536"/>
                <a:gd name="T14" fmla="*/ 0 60000 65536"/>
                <a:gd name="T15" fmla="*/ 0 w 129"/>
                <a:gd name="T16" fmla="*/ 0 h 128"/>
                <a:gd name="T17" fmla="*/ 129 w 129"/>
                <a:gd name="T18" fmla="*/ 128 h 128"/>
              </a:gdLst>
              <a:ahLst/>
              <a:cxnLst>
                <a:cxn ang="T10">
                  <a:pos x="T0" y="T1"/>
                </a:cxn>
                <a:cxn ang="T11">
                  <a:pos x="T2" y="T3"/>
                </a:cxn>
                <a:cxn ang="T12">
                  <a:pos x="T4" y="T5"/>
                </a:cxn>
                <a:cxn ang="T13">
                  <a:pos x="T6" y="T7"/>
                </a:cxn>
                <a:cxn ang="T14">
                  <a:pos x="T8" y="T9"/>
                </a:cxn>
              </a:cxnLst>
              <a:rect l="T15" t="T16" r="T17" b="T18"/>
              <a:pathLst>
                <a:path w="129" h="128">
                  <a:moveTo>
                    <a:pt x="129" y="128"/>
                  </a:moveTo>
                  <a:lnTo>
                    <a:pt x="0" y="64"/>
                  </a:lnTo>
                  <a:lnTo>
                    <a:pt x="129" y="0"/>
                  </a:lnTo>
                  <a:lnTo>
                    <a:pt x="129" y="128"/>
                  </a:lnTo>
                  <a:close/>
                </a:path>
              </a:pathLst>
            </a:custGeom>
            <a:solidFill>
              <a:schemeClr val="tx1"/>
            </a:solidFill>
            <a:ln w="9525">
              <a:solidFill>
                <a:schemeClr val="bg1"/>
              </a:solidFill>
              <a:round/>
              <a:headEnd/>
              <a:tailEnd/>
            </a:ln>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id-ID">
                <a:solidFill>
                  <a:schemeClr val="bg1"/>
                </a:solidFill>
                <a:ea typeface="Verdana" panose="020B0604030504040204" pitchFamily="34" charset="0"/>
                <a:cs typeface="Verdana" panose="020B0604030504040204" pitchFamily="34" charset="0"/>
              </a:endParaRPr>
            </a:p>
          </p:txBody>
        </p:sp>
        <p:sp>
          <p:nvSpPr>
            <p:cNvPr id="56" name="Freeform 50"/>
            <p:cNvSpPr>
              <a:spLocks/>
            </p:cNvSpPr>
            <p:nvPr/>
          </p:nvSpPr>
          <p:spPr bwMode="auto">
            <a:xfrm>
              <a:off x="2873" y="2484"/>
              <a:ext cx="77" cy="113"/>
            </a:xfrm>
            <a:custGeom>
              <a:avLst/>
              <a:gdLst>
                <a:gd name="T0" fmla="*/ 0 w 129"/>
                <a:gd name="T1" fmla="*/ 0 h 128"/>
                <a:gd name="T2" fmla="*/ 129 w 129"/>
                <a:gd name="T3" fmla="*/ 64 h 128"/>
                <a:gd name="T4" fmla="*/ 0 w 129"/>
                <a:gd name="T5" fmla="*/ 128 h 128"/>
                <a:gd name="T6" fmla="*/ 0 w 129"/>
                <a:gd name="T7" fmla="*/ 0 h 128"/>
                <a:gd name="T8" fmla="*/ 0 w 129"/>
                <a:gd name="T9" fmla="*/ 0 h 128"/>
                <a:gd name="T10" fmla="*/ 0 60000 65536"/>
                <a:gd name="T11" fmla="*/ 0 60000 65536"/>
                <a:gd name="T12" fmla="*/ 0 60000 65536"/>
                <a:gd name="T13" fmla="*/ 0 60000 65536"/>
                <a:gd name="T14" fmla="*/ 0 60000 65536"/>
                <a:gd name="T15" fmla="*/ 0 w 129"/>
                <a:gd name="T16" fmla="*/ 0 h 128"/>
                <a:gd name="T17" fmla="*/ 129 w 129"/>
                <a:gd name="T18" fmla="*/ 128 h 128"/>
              </a:gdLst>
              <a:ahLst/>
              <a:cxnLst>
                <a:cxn ang="T10">
                  <a:pos x="T0" y="T1"/>
                </a:cxn>
                <a:cxn ang="T11">
                  <a:pos x="T2" y="T3"/>
                </a:cxn>
                <a:cxn ang="T12">
                  <a:pos x="T4" y="T5"/>
                </a:cxn>
                <a:cxn ang="T13">
                  <a:pos x="T6" y="T7"/>
                </a:cxn>
                <a:cxn ang="T14">
                  <a:pos x="T8" y="T9"/>
                </a:cxn>
              </a:cxnLst>
              <a:rect l="T15" t="T16" r="T17" b="T18"/>
              <a:pathLst>
                <a:path w="129" h="128">
                  <a:moveTo>
                    <a:pt x="0" y="0"/>
                  </a:moveTo>
                  <a:lnTo>
                    <a:pt x="129" y="64"/>
                  </a:lnTo>
                  <a:lnTo>
                    <a:pt x="0" y="128"/>
                  </a:lnTo>
                  <a:lnTo>
                    <a:pt x="0" y="0"/>
                  </a:lnTo>
                  <a:close/>
                </a:path>
              </a:pathLst>
            </a:custGeom>
            <a:solidFill>
              <a:schemeClr val="tx1"/>
            </a:solidFill>
            <a:ln w="9525">
              <a:solidFill>
                <a:schemeClr val="bg1"/>
              </a:solidFill>
              <a:round/>
              <a:headEnd/>
              <a:tailEnd/>
            </a:ln>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id-ID">
                <a:solidFill>
                  <a:schemeClr val="bg1"/>
                </a:solidFill>
                <a:ea typeface="Verdana" panose="020B0604030504040204" pitchFamily="34" charset="0"/>
                <a:cs typeface="Verdana" panose="020B0604030504040204" pitchFamily="34" charset="0"/>
              </a:endParaRPr>
            </a:p>
          </p:txBody>
        </p:sp>
        <p:sp>
          <p:nvSpPr>
            <p:cNvPr id="57" name="Rectangle 51"/>
            <p:cNvSpPr>
              <a:spLocks noChangeArrowheads="1"/>
            </p:cNvSpPr>
            <p:nvPr/>
          </p:nvSpPr>
          <p:spPr bwMode="auto">
            <a:xfrm>
              <a:off x="2443" y="2336"/>
              <a:ext cx="475" cy="1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r>
                <a:rPr lang="en-US" sz="1200" dirty="0">
                  <a:solidFill>
                    <a:schemeClr val="bg1"/>
                  </a:solidFill>
                  <a:ea typeface="Verdana" panose="020B0604030504040204" pitchFamily="34" charset="0"/>
                  <a:cs typeface="Verdana" panose="020B0604030504040204" pitchFamily="34" charset="0"/>
                </a:rPr>
                <a:t>CONTROL</a:t>
              </a:r>
            </a:p>
          </p:txBody>
        </p:sp>
        <p:sp>
          <p:nvSpPr>
            <p:cNvPr id="58" name="Rectangle 52"/>
            <p:cNvSpPr>
              <a:spLocks noChangeArrowheads="1"/>
            </p:cNvSpPr>
            <p:nvPr/>
          </p:nvSpPr>
          <p:spPr bwMode="auto">
            <a:xfrm>
              <a:off x="2576" y="2620"/>
              <a:ext cx="204" cy="1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r>
                <a:rPr lang="en-US" sz="1200" dirty="0">
                  <a:solidFill>
                    <a:schemeClr val="bg1"/>
                  </a:solidFill>
                  <a:ea typeface="Verdana" panose="020B0604030504040204" pitchFamily="34" charset="0"/>
                  <a:cs typeface="Verdana" panose="020B0604030504040204" pitchFamily="34" charset="0"/>
                </a:rPr>
                <a:t>BUS</a:t>
              </a:r>
            </a:p>
          </p:txBody>
        </p:sp>
        <p:sp>
          <p:nvSpPr>
            <p:cNvPr id="59" name="Line 53"/>
            <p:cNvSpPr>
              <a:spLocks noChangeShapeType="1"/>
            </p:cNvSpPr>
            <p:nvPr/>
          </p:nvSpPr>
          <p:spPr bwMode="auto">
            <a:xfrm flipV="1">
              <a:off x="1094" y="2539"/>
              <a:ext cx="326" cy="476"/>
            </a:xfrm>
            <a:prstGeom prst="line">
              <a:avLst/>
            </a:prstGeom>
            <a:noFill/>
            <a:ln w="9525" cap="rnd">
              <a:solidFill>
                <a:schemeClr val="bg1"/>
              </a:solidFill>
              <a:round/>
              <a:headEnd/>
              <a:tailEnd/>
            </a:ln>
            <a:extLst>
              <a:ext uri="{909E8E84-426E-40DD-AFC4-6F175D3DCCD1}">
                <a14:hiddenFill xmlns:a14="http://schemas.microsoft.com/office/drawing/2010/main">
                  <a:noFill/>
                </a14:hiddenFill>
              </a:ext>
            </a:extLst>
          </p:spPr>
          <p:txBody>
            <a:bodyPr/>
            <a:lstStyle/>
            <a:p>
              <a:endParaRPr lang="id-ID">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0" name="Freeform 54"/>
            <p:cNvSpPr>
              <a:spLocks/>
            </p:cNvSpPr>
            <p:nvPr/>
          </p:nvSpPr>
          <p:spPr bwMode="auto">
            <a:xfrm>
              <a:off x="1046" y="2964"/>
              <a:ext cx="83" cy="121"/>
            </a:xfrm>
            <a:custGeom>
              <a:avLst/>
              <a:gdLst>
                <a:gd name="T0" fmla="*/ 137 w 137"/>
                <a:gd name="T1" fmla="*/ 91 h 136"/>
                <a:gd name="T2" fmla="*/ 0 w 137"/>
                <a:gd name="T3" fmla="*/ 136 h 136"/>
                <a:gd name="T4" fmla="*/ 46 w 137"/>
                <a:gd name="T5" fmla="*/ 0 h 136"/>
                <a:gd name="T6" fmla="*/ 137 w 137"/>
                <a:gd name="T7" fmla="*/ 91 h 136"/>
                <a:gd name="T8" fmla="*/ 137 w 137"/>
                <a:gd name="T9" fmla="*/ 91 h 136"/>
                <a:gd name="T10" fmla="*/ 0 60000 65536"/>
                <a:gd name="T11" fmla="*/ 0 60000 65536"/>
                <a:gd name="T12" fmla="*/ 0 60000 65536"/>
                <a:gd name="T13" fmla="*/ 0 60000 65536"/>
                <a:gd name="T14" fmla="*/ 0 60000 65536"/>
                <a:gd name="T15" fmla="*/ 0 w 137"/>
                <a:gd name="T16" fmla="*/ 0 h 136"/>
                <a:gd name="T17" fmla="*/ 137 w 137"/>
                <a:gd name="T18" fmla="*/ 136 h 136"/>
              </a:gdLst>
              <a:ahLst/>
              <a:cxnLst>
                <a:cxn ang="T10">
                  <a:pos x="T0" y="T1"/>
                </a:cxn>
                <a:cxn ang="T11">
                  <a:pos x="T2" y="T3"/>
                </a:cxn>
                <a:cxn ang="T12">
                  <a:pos x="T4" y="T5"/>
                </a:cxn>
                <a:cxn ang="T13">
                  <a:pos x="T6" y="T7"/>
                </a:cxn>
                <a:cxn ang="T14">
                  <a:pos x="T8" y="T9"/>
                </a:cxn>
              </a:cxnLst>
              <a:rect l="T15" t="T16" r="T17" b="T18"/>
              <a:pathLst>
                <a:path w="137" h="136">
                  <a:moveTo>
                    <a:pt x="137" y="91"/>
                  </a:moveTo>
                  <a:lnTo>
                    <a:pt x="0" y="136"/>
                  </a:lnTo>
                  <a:lnTo>
                    <a:pt x="46" y="0"/>
                  </a:lnTo>
                  <a:lnTo>
                    <a:pt x="137" y="91"/>
                  </a:lnTo>
                  <a:close/>
                </a:path>
              </a:pathLst>
            </a:custGeom>
            <a:solidFill>
              <a:schemeClr val="tx1"/>
            </a:solidFill>
            <a:ln w="9525">
              <a:solidFill>
                <a:schemeClr val="bg1"/>
              </a:solidFill>
              <a:round/>
              <a:headEnd/>
              <a:tailEnd/>
            </a:ln>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id-ID">
                <a:solidFill>
                  <a:schemeClr val="bg1"/>
                </a:solidFill>
                <a:ea typeface="Verdana" panose="020B0604030504040204" pitchFamily="34" charset="0"/>
                <a:cs typeface="Verdana" panose="020B0604030504040204" pitchFamily="34" charset="0"/>
              </a:endParaRPr>
            </a:p>
          </p:txBody>
        </p:sp>
        <p:sp>
          <p:nvSpPr>
            <p:cNvPr id="61" name="Line 55"/>
            <p:cNvSpPr>
              <a:spLocks noChangeShapeType="1"/>
            </p:cNvSpPr>
            <p:nvPr/>
          </p:nvSpPr>
          <p:spPr bwMode="auto">
            <a:xfrm>
              <a:off x="1046" y="2119"/>
              <a:ext cx="320" cy="360"/>
            </a:xfrm>
            <a:prstGeom prst="line">
              <a:avLst/>
            </a:prstGeom>
            <a:noFill/>
            <a:ln w="9525" cap="rnd">
              <a:solidFill>
                <a:schemeClr val="bg1"/>
              </a:solidFill>
              <a:round/>
              <a:headEnd/>
              <a:tailEnd/>
            </a:ln>
            <a:extLst>
              <a:ext uri="{909E8E84-426E-40DD-AFC4-6F175D3DCCD1}">
                <a14:hiddenFill xmlns:a14="http://schemas.microsoft.com/office/drawing/2010/main">
                  <a:noFill/>
                </a14:hiddenFill>
              </a:ext>
            </a:extLst>
          </p:spPr>
          <p:txBody>
            <a:bodyPr/>
            <a:lstStyle/>
            <a:p>
              <a:endParaRPr lang="id-ID">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2" name="Freeform 56"/>
            <p:cNvSpPr>
              <a:spLocks/>
            </p:cNvSpPr>
            <p:nvPr/>
          </p:nvSpPr>
          <p:spPr bwMode="auto">
            <a:xfrm>
              <a:off x="1334" y="2426"/>
              <a:ext cx="86" cy="113"/>
            </a:xfrm>
            <a:custGeom>
              <a:avLst/>
              <a:gdLst>
                <a:gd name="T0" fmla="*/ 78 w 141"/>
                <a:gd name="T1" fmla="*/ 0 h 129"/>
                <a:gd name="T2" fmla="*/ 141 w 141"/>
                <a:gd name="T3" fmla="*/ 129 h 129"/>
                <a:gd name="T4" fmla="*/ 0 w 141"/>
                <a:gd name="T5" fmla="*/ 102 h 129"/>
                <a:gd name="T6" fmla="*/ 78 w 141"/>
                <a:gd name="T7" fmla="*/ 0 h 129"/>
                <a:gd name="T8" fmla="*/ 78 w 141"/>
                <a:gd name="T9" fmla="*/ 0 h 129"/>
                <a:gd name="T10" fmla="*/ 0 60000 65536"/>
                <a:gd name="T11" fmla="*/ 0 60000 65536"/>
                <a:gd name="T12" fmla="*/ 0 60000 65536"/>
                <a:gd name="T13" fmla="*/ 0 60000 65536"/>
                <a:gd name="T14" fmla="*/ 0 60000 65536"/>
                <a:gd name="T15" fmla="*/ 0 w 141"/>
                <a:gd name="T16" fmla="*/ 0 h 129"/>
                <a:gd name="T17" fmla="*/ 141 w 141"/>
                <a:gd name="T18" fmla="*/ 129 h 129"/>
              </a:gdLst>
              <a:ahLst/>
              <a:cxnLst>
                <a:cxn ang="T10">
                  <a:pos x="T0" y="T1"/>
                </a:cxn>
                <a:cxn ang="T11">
                  <a:pos x="T2" y="T3"/>
                </a:cxn>
                <a:cxn ang="T12">
                  <a:pos x="T4" y="T5"/>
                </a:cxn>
                <a:cxn ang="T13">
                  <a:pos x="T6" y="T7"/>
                </a:cxn>
                <a:cxn ang="T14">
                  <a:pos x="T8" y="T9"/>
                </a:cxn>
              </a:cxnLst>
              <a:rect l="T15" t="T16" r="T17" b="T18"/>
              <a:pathLst>
                <a:path w="141" h="129">
                  <a:moveTo>
                    <a:pt x="78" y="0"/>
                  </a:moveTo>
                  <a:lnTo>
                    <a:pt x="141" y="129"/>
                  </a:lnTo>
                  <a:lnTo>
                    <a:pt x="0" y="102"/>
                  </a:lnTo>
                  <a:lnTo>
                    <a:pt x="78" y="0"/>
                  </a:lnTo>
                  <a:close/>
                </a:path>
              </a:pathLst>
            </a:custGeom>
            <a:solidFill>
              <a:schemeClr val="tx1"/>
            </a:solidFill>
            <a:ln w="9525">
              <a:solidFill>
                <a:schemeClr val="bg1"/>
              </a:solidFill>
              <a:round/>
              <a:headEnd/>
              <a:tailEnd/>
            </a:ln>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id-ID">
                <a:solidFill>
                  <a:schemeClr val="bg1"/>
                </a:solidFill>
                <a:ea typeface="Verdana" panose="020B0604030504040204" pitchFamily="34" charset="0"/>
                <a:cs typeface="Verdana" panose="020B0604030504040204" pitchFamily="34" charset="0"/>
              </a:endParaRPr>
            </a:p>
          </p:txBody>
        </p:sp>
        <p:sp>
          <p:nvSpPr>
            <p:cNvPr id="63" name="Line 57"/>
            <p:cNvSpPr>
              <a:spLocks noChangeShapeType="1"/>
            </p:cNvSpPr>
            <p:nvPr/>
          </p:nvSpPr>
          <p:spPr bwMode="auto">
            <a:xfrm>
              <a:off x="4039" y="2539"/>
              <a:ext cx="375" cy="2"/>
            </a:xfrm>
            <a:prstGeom prst="line">
              <a:avLst/>
            </a:prstGeom>
            <a:noFill/>
            <a:ln w="9525" cap="rnd">
              <a:solidFill>
                <a:schemeClr val="bg1"/>
              </a:solidFill>
              <a:round/>
              <a:headEnd/>
              <a:tailEnd/>
            </a:ln>
            <a:extLst>
              <a:ext uri="{909E8E84-426E-40DD-AFC4-6F175D3DCCD1}">
                <a14:hiddenFill xmlns:a14="http://schemas.microsoft.com/office/drawing/2010/main">
                  <a:noFill/>
                </a14:hiddenFill>
              </a:ext>
            </a:extLst>
          </p:spPr>
          <p:txBody>
            <a:bodyPr/>
            <a:lstStyle/>
            <a:p>
              <a:endParaRPr lang="id-ID">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4" name="Freeform 58"/>
            <p:cNvSpPr>
              <a:spLocks/>
            </p:cNvSpPr>
            <p:nvPr/>
          </p:nvSpPr>
          <p:spPr bwMode="auto">
            <a:xfrm>
              <a:off x="3971" y="2484"/>
              <a:ext cx="77" cy="113"/>
            </a:xfrm>
            <a:custGeom>
              <a:avLst/>
              <a:gdLst>
                <a:gd name="T0" fmla="*/ 129 w 129"/>
                <a:gd name="T1" fmla="*/ 128 h 128"/>
                <a:gd name="T2" fmla="*/ 0 w 129"/>
                <a:gd name="T3" fmla="*/ 64 h 128"/>
                <a:gd name="T4" fmla="*/ 129 w 129"/>
                <a:gd name="T5" fmla="*/ 0 h 128"/>
                <a:gd name="T6" fmla="*/ 129 w 129"/>
                <a:gd name="T7" fmla="*/ 128 h 128"/>
                <a:gd name="T8" fmla="*/ 129 w 129"/>
                <a:gd name="T9" fmla="*/ 128 h 128"/>
                <a:gd name="T10" fmla="*/ 0 60000 65536"/>
                <a:gd name="T11" fmla="*/ 0 60000 65536"/>
                <a:gd name="T12" fmla="*/ 0 60000 65536"/>
                <a:gd name="T13" fmla="*/ 0 60000 65536"/>
                <a:gd name="T14" fmla="*/ 0 60000 65536"/>
                <a:gd name="T15" fmla="*/ 0 w 129"/>
                <a:gd name="T16" fmla="*/ 0 h 128"/>
                <a:gd name="T17" fmla="*/ 129 w 129"/>
                <a:gd name="T18" fmla="*/ 128 h 128"/>
              </a:gdLst>
              <a:ahLst/>
              <a:cxnLst>
                <a:cxn ang="T10">
                  <a:pos x="T0" y="T1"/>
                </a:cxn>
                <a:cxn ang="T11">
                  <a:pos x="T2" y="T3"/>
                </a:cxn>
                <a:cxn ang="T12">
                  <a:pos x="T4" y="T5"/>
                </a:cxn>
                <a:cxn ang="T13">
                  <a:pos x="T6" y="T7"/>
                </a:cxn>
                <a:cxn ang="T14">
                  <a:pos x="T8" y="T9"/>
                </a:cxn>
              </a:cxnLst>
              <a:rect l="T15" t="T16" r="T17" b="T18"/>
              <a:pathLst>
                <a:path w="129" h="128">
                  <a:moveTo>
                    <a:pt x="129" y="128"/>
                  </a:moveTo>
                  <a:lnTo>
                    <a:pt x="0" y="64"/>
                  </a:lnTo>
                  <a:lnTo>
                    <a:pt x="129" y="0"/>
                  </a:lnTo>
                  <a:lnTo>
                    <a:pt x="129" y="128"/>
                  </a:lnTo>
                  <a:close/>
                </a:path>
              </a:pathLst>
            </a:custGeom>
            <a:solidFill>
              <a:schemeClr val="tx1"/>
            </a:solidFill>
            <a:ln w="9525">
              <a:solidFill>
                <a:schemeClr val="bg1"/>
              </a:solidFill>
              <a:round/>
              <a:headEnd/>
              <a:tailEnd/>
            </a:ln>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id-ID">
                <a:solidFill>
                  <a:schemeClr val="bg1"/>
                </a:solidFill>
                <a:ea typeface="Verdana" panose="020B0604030504040204" pitchFamily="34" charset="0"/>
                <a:cs typeface="Verdana" panose="020B0604030504040204" pitchFamily="34" charset="0"/>
              </a:endParaRPr>
            </a:p>
          </p:txBody>
        </p:sp>
        <p:sp>
          <p:nvSpPr>
            <p:cNvPr id="65" name="Freeform 59"/>
            <p:cNvSpPr>
              <a:spLocks/>
            </p:cNvSpPr>
            <p:nvPr/>
          </p:nvSpPr>
          <p:spPr bwMode="auto">
            <a:xfrm>
              <a:off x="4403" y="2484"/>
              <a:ext cx="79" cy="113"/>
            </a:xfrm>
            <a:custGeom>
              <a:avLst/>
              <a:gdLst>
                <a:gd name="T0" fmla="*/ 0 w 129"/>
                <a:gd name="T1" fmla="*/ 0 h 128"/>
                <a:gd name="T2" fmla="*/ 129 w 129"/>
                <a:gd name="T3" fmla="*/ 64 h 128"/>
                <a:gd name="T4" fmla="*/ 0 w 129"/>
                <a:gd name="T5" fmla="*/ 128 h 128"/>
                <a:gd name="T6" fmla="*/ 0 w 129"/>
                <a:gd name="T7" fmla="*/ 0 h 128"/>
                <a:gd name="T8" fmla="*/ 0 w 129"/>
                <a:gd name="T9" fmla="*/ 0 h 128"/>
                <a:gd name="T10" fmla="*/ 0 60000 65536"/>
                <a:gd name="T11" fmla="*/ 0 60000 65536"/>
                <a:gd name="T12" fmla="*/ 0 60000 65536"/>
                <a:gd name="T13" fmla="*/ 0 60000 65536"/>
                <a:gd name="T14" fmla="*/ 0 60000 65536"/>
                <a:gd name="T15" fmla="*/ 0 w 129"/>
                <a:gd name="T16" fmla="*/ 0 h 128"/>
                <a:gd name="T17" fmla="*/ 129 w 129"/>
                <a:gd name="T18" fmla="*/ 128 h 128"/>
              </a:gdLst>
              <a:ahLst/>
              <a:cxnLst>
                <a:cxn ang="T10">
                  <a:pos x="T0" y="T1"/>
                </a:cxn>
                <a:cxn ang="T11">
                  <a:pos x="T2" y="T3"/>
                </a:cxn>
                <a:cxn ang="T12">
                  <a:pos x="T4" y="T5"/>
                </a:cxn>
                <a:cxn ang="T13">
                  <a:pos x="T6" y="T7"/>
                </a:cxn>
                <a:cxn ang="T14">
                  <a:pos x="T8" y="T9"/>
                </a:cxn>
              </a:cxnLst>
              <a:rect l="T15" t="T16" r="T17" b="T18"/>
              <a:pathLst>
                <a:path w="129" h="128">
                  <a:moveTo>
                    <a:pt x="0" y="0"/>
                  </a:moveTo>
                  <a:lnTo>
                    <a:pt x="129" y="64"/>
                  </a:lnTo>
                  <a:lnTo>
                    <a:pt x="0" y="128"/>
                  </a:lnTo>
                  <a:lnTo>
                    <a:pt x="0" y="0"/>
                  </a:lnTo>
                  <a:close/>
                </a:path>
              </a:pathLst>
            </a:custGeom>
            <a:solidFill>
              <a:schemeClr val="tx1"/>
            </a:solidFill>
            <a:ln w="9525">
              <a:solidFill>
                <a:schemeClr val="bg1"/>
              </a:solidFill>
              <a:round/>
              <a:headEnd/>
              <a:tailEnd/>
            </a:ln>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id-ID">
                <a:solidFill>
                  <a:schemeClr val="bg1"/>
                </a:solidFill>
                <a:ea typeface="Verdana" panose="020B0604030504040204" pitchFamily="34" charset="0"/>
                <a:cs typeface="Verdana" panose="020B0604030504040204" pitchFamily="34" charset="0"/>
              </a:endParaRPr>
            </a:p>
          </p:txBody>
        </p:sp>
        <p:sp>
          <p:nvSpPr>
            <p:cNvPr id="66" name="Rectangle 60"/>
            <p:cNvSpPr>
              <a:spLocks noChangeArrowheads="1"/>
            </p:cNvSpPr>
            <p:nvPr/>
          </p:nvSpPr>
          <p:spPr bwMode="auto">
            <a:xfrm>
              <a:off x="3964" y="2346"/>
              <a:ext cx="475" cy="1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r>
                <a:rPr lang="en-US" sz="1200" dirty="0">
                  <a:solidFill>
                    <a:schemeClr val="bg1"/>
                  </a:solidFill>
                  <a:ea typeface="Verdana" panose="020B0604030504040204" pitchFamily="34" charset="0"/>
                  <a:cs typeface="Verdana" panose="020B0604030504040204" pitchFamily="34" charset="0"/>
                </a:rPr>
                <a:t>CONTROL</a:t>
              </a:r>
            </a:p>
          </p:txBody>
        </p:sp>
        <p:sp>
          <p:nvSpPr>
            <p:cNvPr id="67" name="Rectangle 61"/>
            <p:cNvSpPr>
              <a:spLocks noChangeArrowheads="1"/>
            </p:cNvSpPr>
            <p:nvPr/>
          </p:nvSpPr>
          <p:spPr bwMode="auto">
            <a:xfrm>
              <a:off x="4111" y="2630"/>
              <a:ext cx="204" cy="1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r>
                <a:rPr lang="en-US" sz="1200">
                  <a:solidFill>
                    <a:schemeClr val="bg1"/>
                  </a:solidFill>
                  <a:ea typeface="Verdana" panose="020B0604030504040204" pitchFamily="34" charset="0"/>
                  <a:cs typeface="Verdana" panose="020B0604030504040204" pitchFamily="34" charset="0"/>
                </a:rPr>
                <a:t>BUS</a:t>
              </a:r>
            </a:p>
          </p:txBody>
        </p:sp>
        <p:sp>
          <p:nvSpPr>
            <p:cNvPr id="69" name="Freeform 63"/>
            <p:cNvSpPr>
              <a:spLocks noEditPoints="1"/>
            </p:cNvSpPr>
            <p:nvPr/>
          </p:nvSpPr>
          <p:spPr bwMode="auto">
            <a:xfrm>
              <a:off x="410" y="1429"/>
              <a:ext cx="139" cy="377"/>
            </a:xfrm>
            <a:custGeom>
              <a:avLst/>
              <a:gdLst>
                <a:gd name="T0" fmla="*/ 11 w 247"/>
                <a:gd name="T1" fmla="*/ 304 h 577"/>
                <a:gd name="T2" fmla="*/ 237 w 247"/>
                <a:gd name="T3" fmla="*/ 304 h 577"/>
                <a:gd name="T4" fmla="*/ 124 w 247"/>
                <a:gd name="T5" fmla="*/ 179 h 577"/>
                <a:gd name="T6" fmla="*/ 124 w 247"/>
                <a:gd name="T7" fmla="*/ 298 h 577"/>
                <a:gd name="T8" fmla="*/ 31 w 247"/>
                <a:gd name="T9" fmla="*/ 179 h 577"/>
                <a:gd name="T10" fmla="*/ 217 w 247"/>
                <a:gd name="T11" fmla="*/ 179 h 577"/>
                <a:gd name="T12" fmla="*/ 217 w 247"/>
                <a:gd name="T13" fmla="*/ 551 h 577"/>
                <a:gd name="T14" fmla="*/ 31 w 247"/>
                <a:gd name="T15" fmla="*/ 551 h 577"/>
                <a:gd name="T16" fmla="*/ 31 w 247"/>
                <a:gd name="T17" fmla="*/ 179 h 577"/>
                <a:gd name="T18" fmla="*/ 110 w 247"/>
                <a:gd name="T19" fmla="*/ 0 h 577"/>
                <a:gd name="T20" fmla="*/ 106 w 247"/>
                <a:gd name="T21" fmla="*/ 83 h 577"/>
                <a:gd name="T22" fmla="*/ 106 w 247"/>
                <a:gd name="T23" fmla="*/ 83 h 577"/>
                <a:gd name="T24" fmla="*/ 118 w 247"/>
                <a:gd name="T25" fmla="*/ 117 h 577"/>
                <a:gd name="T26" fmla="*/ 118 w 247"/>
                <a:gd name="T27" fmla="*/ 179 h 577"/>
                <a:gd name="T28" fmla="*/ 118 w 247"/>
                <a:gd name="T29" fmla="*/ 179 h 577"/>
                <a:gd name="T30" fmla="*/ 132 w 247"/>
                <a:gd name="T31" fmla="*/ 179 h 577"/>
                <a:gd name="T32" fmla="*/ 132 w 247"/>
                <a:gd name="T33" fmla="*/ 114 h 577"/>
                <a:gd name="T34" fmla="*/ 132 w 247"/>
                <a:gd name="T35" fmla="*/ 114 h 577"/>
                <a:gd name="T36" fmla="*/ 120 w 247"/>
                <a:gd name="T37" fmla="*/ 81 h 577"/>
                <a:gd name="T38" fmla="*/ 124 w 247"/>
                <a:gd name="T39" fmla="*/ 1 h 577"/>
                <a:gd name="T40" fmla="*/ 124 w 247"/>
                <a:gd name="T41" fmla="*/ 1 h 577"/>
                <a:gd name="T42" fmla="*/ 110 w 247"/>
                <a:gd name="T43" fmla="*/ 0 h 5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7"/>
                <a:gd name="T67" fmla="*/ 0 h 577"/>
                <a:gd name="T68" fmla="*/ 247 w 247"/>
                <a:gd name="T69" fmla="*/ 577 h 57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7" h="577">
                  <a:moveTo>
                    <a:pt x="11" y="304"/>
                  </a:moveTo>
                  <a:cubicBezTo>
                    <a:pt x="86" y="297"/>
                    <a:pt x="162" y="297"/>
                    <a:pt x="237" y="304"/>
                  </a:cubicBezTo>
                  <a:moveTo>
                    <a:pt x="124" y="179"/>
                  </a:moveTo>
                  <a:lnTo>
                    <a:pt x="124" y="298"/>
                  </a:lnTo>
                  <a:moveTo>
                    <a:pt x="31" y="179"/>
                  </a:moveTo>
                  <a:lnTo>
                    <a:pt x="217" y="179"/>
                  </a:lnTo>
                  <a:cubicBezTo>
                    <a:pt x="247" y="301"/>
                    <a:pt x="247" y="429"/>
                    <a:pt x="217" y="551"/>
                  </a:cubicBezTo>
                  <a:cubicBezTo>
                    <a:pt x="157" y="577"/>
                    <a:pt x="90" y="577"/>
                    <a:pt x="31" y="551"/>
                  </a:cubicBezTo>
                  <a:cubicBezTo>
                    <a:pt x="0" y="429"/>
                    <a:pt x="0" y="301"/>
                    <a:pt x="31" y="179"/>
                  </a:cubicBezTo>
                  <a:moveTo>
                    <a:pt x="110" y="0"/>
                  </a:moveTo>
                  <a:cubicBezTo>
                    <a:pt x="102" y="27"/>
                    <a:pt x="100" y="55"/>
                    <a:pt x="106" y="83"/>
                  </a:cubicBezTo>
                  <a:lnTo>
                    <a:pt x="118" y="117"/>
                  </a:lnTo>
                  <a:cubicBezTo>
                    <a:pt x="121" y="137"/>
                    <a:pt x="121" y="158"/>
                    <a:pt x="118" y="179"/>
                  </a:cubicBezTo>
                  <a:lnTo>
                    <a:pt x="132" y="179"/>
                  </a:lnTo>
                  <a:cubicBezTo>
                    <a:pt x="136" y="157"/>
                    <a:pt x="136" y="135"/>
                    <a:pt x="132" y="114"/>
                  </a:cubicBezTo>
                  <a:lnTo>
                    <a:pt x="120" y="81"/>
                  </a:lnTo>
                  <a:cubicBezTo>
                    <a:pt x="114" y="54"/>
                    <a:pt x="115" y="26"/>
                    <a:pt x="124" y="1"/>
                  </a:cubicBezTo>
                  <a:lnTo>
                    <a:pt x="110" y="0"/>
                  </a:lnTo>
                </a:path>
              </a:pathLst>
            </a:custGeom>
            <a:noFill/>
            <a:ln w="31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id-ID">
                <a:solidFill>
                  <a:schemeClr val="bg1"/>
                </a:solidFill>
                <a:ea typeface="Verdana" panose="020B0604030504040204" pitchFamily="34" charset="0"/>
                <a:cs typeface="Verdana" panose="020B0604030504040204" pitchFamily="34" charset="0"/>
              </a:endParaRPr>
            </a:p>
          </p:txBody>
        </p:sp>
        <p:sp>
          <p:nvSpPr>
            <p:cNvPr id="71" name="Freeform 65"/>
            <p:cNvSpPr>
              <a:spLocks/>
            </p:cNvSpPr>
            <p:nvPr/>
          </p:nvSpPr>
          <p:spPr bwMode="auto">
            <a:xfrm>
              <a:off x="581" y="1576"/>
              <a:ext cx="427" cy="195"/>
            </a:xfrm>
            <a:custGeom>
              <a:avLst/>
              <a:gdLst>
                <a:gd name="T0" fmla="*/ 728 w 761"/>
                <a:gd name="T1" fmla="*/ 0 h 298"/>
                <a:gd name="T2" fmla="*/ 34 w 761"/>
                <a:gd name="T3" fmla="*/ 0 h 298"/>
                <a:gd name="T4" fmla="*/ 25 w 761"/>
                <a:gd name="T5" fmla="*/ 11 h 298"/>
                <a:gd name="T6" fmla="*/ 25 w 761"/>
                <a:gd name="T7" fmla="*/ 11 h 298"/>
                <a:gd name="T8" fmla="*/ 2 w 761"/>
                <a:gd name="T9" fmla="*/ 286 h 298"/>
                <a:gd name="T10" fmla="*/ 8 w 761"/>
                <a:gd name="T11" fmla="*/ 298 h 298"/>
                <a:gd name="T12" fmla="*/ 9 w 761"/>
                <a:gd name="T13" fmla="*/ 298 h 298"/>
                <a:gd name="T14" fmla="*/ 9 w 761"/>
                <a:gd name="T15" fmla="*/ 298 h 298"/>
                <a:gd name="T16" fmla="*/ 753 w 761"/>
                <a:gd name="T17" fmla="*/ 298 h 298"/>
                <a:gd name="T18" fmla="*/ 760 w 761"/>
                <a:gd name="T19" fmla="*/ 287 h 298"/>
                <a:gd name="T20" fmla="*/ 760 w 761"/>
                <a:gd name="T21" fmla="*/ 286 h 298"/>
                <a:gd name="T22" fmla="*/ 760 w 761"/>
                <a:gd name="T23" fmla="*/ 286 h 298"/>
                <a:gd name="T24" fmla="*/ 737 w 761"/>
                <a:gd name="T25" fmla="*/ 11 h 298"/>
                <a:gd name="T26" fmla="*/ 728 w 761"/>
                <a:gd name="T27" fmla="*/ 0 h 2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1"/>
                <a:gd name="T43" fmla="*/ 0 h 298"/>
                <a:gd name="T44" fmla="*/ 761 w 761"/>
                <a:gd name="T45" fmla="*/ 298 h 2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1" h="298">
                  <a:moveTo>
                    <a:pt x="728" y="0"/>
                  </a:moveTo>
                  <a:lnTo>
                    <a:pt x="34" y="0"/>
                  </a:lnTo>
                  <a:cubicBezTo>
                    <a:pt x="29" y="1"/>
                    <a:pt x="25" y="6"/>
                    <a:pt x="25" y="11"/>
                  </a:cubicBezTo>
                  <a:lnTo>
                    <a:pt x="2" y="286"/>
                  </a:lnTo>
                  <a:cubicBezTo>
                    <a:pt x="0" y="291"/>
                    <a:pt x="3" y="296"/>
                    <a:pt x="8" y="298"/>
                  </a:cubicBezTo>
                  <a:cubicBezTo>
                    <a:pt x="8" y="298"/>
                    <a:pt x="8" y="298"/>
                    <a:pt x="9" y="298"/>
                  </a:cubicBezTo>
                  <a:lnTo>
                    <a:pt x="753" y="298"/>
                  </a:lnTo>
                  <a:cubicBezTo>
                    <a:pt x="758" y="297"/>
                    <a:pt x="761" y="292"/>
                    <a:pt x="760" y="287"/>
                  </a:cubicBezTo>
                  <a:cubicBezTo>
                    <a:pt x="760" y="287"/>
                    <a:pt x="760" y="287"/>
                    <a:pt x="760" y="286"/>
                  </a:cubicBezTo>
                  <a:lnTo>
                    <a:pt x="737" y="11"/>
                  </a:lnTo>
                  <a:cubicBezTo>
                    <a:pt x="737" y="6"/>
                    <a:pt x="733" y="1"/>
                    <a:pt x="728" y="0"/>
                  </a:cubicBezTo>
                  <a:close/>
                </a:path>
              </a:pathLst>
            </a:custGeom>
            <a:noFill/>
            <a:ln w="889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id-ID">
                <a:solidFill>
                  <a:schemeClr val="bg1"/>
                </a:solidFill>
                <a:ea typeface="Verdana" panose="020B0604030504040204" pitchFamily="34" charset="0"/>
                <a:cs typeface="Verdana" panose="020B0604030504040204" pitchFamily="34" charset="0"/>
              </a:endParaRPr>
            </a:p>
          </p:txBody>
        </p:sp>
        <p:sp>
          <p:nvSpPr>
            <p:cNvPr id="73" name="Freeform 67"/>
            <p:cNvSpPr>
              <a:spLocks/>
            </p:cNvSpPr>
            <p:nvPr/>
          </p:nvSpPr>
          <p:spPr bwMode="auto">
            <a:xfrm>
              <a:off x="862" y="1700"/>
              <a:ext cx="50" cy="46"/>
            </a:xfrm>
            <a:custGeom>
              <a:avLst/>
              <a:gdLst>
                <a:gd name="T0" fmla="*/ 81 w 83"/>
                <a:gd name="T1" fmla="*/ 27 h 66"/>
                <a:gd name="T2" fmla="*/ 76 w 83"/>
                <a:gd name="T3" fmla="*/ 18 h 66"/>
                <a:gd name="T4" fmla="*/ 59 w 83"/>
                <a:gd name="T5" fmla="*/ 18 h 66"/>
                <a:gd name="T6" fmla="*/ 53 w 83"/>
                <a:gd name="T7" fmla="*/ 29 h 66"/>
                <a:gd name="T8" fmla="*/ 53 w 83"/>
                <a:gd name="T9" fmla="*/ 9 h 66"/>
                <a:gd name="T10" fmla="*/ 49 w 83"/>
                <a:gd name="T11" fmla="*/ 0 h 66"/>
                <a:gd name="T12" fmla="*/ 31 w 83"/>
                <a:gd name="T13" fmla="*/ 0 h 66"/>
                <a:gd name="T14" fmla="*/ 26 w 83"/>
                <a:gd name="T15" fmla="*/ 9 h 66"/>
                <a:gd name="T16" fmla="*/ 26 w 83"/>
                <a:gd name="T17" fmla="*/ 29 h 66"/>
                <a:gd name="T18" fmla="*/ 21 w 83"/>
                <a:gd name="T19" fmla="*/ 17 h 66"/>
                <a:gd name="T20" fmla="*/ 5 w 83"/>
                <a:gd name="T21" fmla="*/ 17 h 66"/>
                <a:gd name="T22" fmla="*/ 0 w 83"/>
                <a:gd name="T23" fmla="*/ 27 h 66"/>
                <a:gd name="T24" fmla="*/ 0 w 83"/>
                <a:gd name="T25" fmla="*/ 66 h 66"/>
                <a:gd name="T26" fmla="*/ 83 w 83"/>
                <a:gd name="T27" fmla="*/ 66 h 66"/>
                <a:gd name="T28" fmla="*/ 81 w 83"/>
                <a:gd name="T29" fmla="*/ 27 h 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3"/>
                <a:gd name="T46" fmla="*/ 0 h 66"/>
                <a:gd name="T47" fmla="*/ 83 w 83"/>
                <a:gd name="T48" fmla="*/ 66 h 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3" h="66">
                  <a:moveTo>
                    <a:pt x="81" y="27"/>
                  </a:moveTo>
                  <a:lnTo>
                    <a:pt x="76" y="18"/>
                  </a:lnTo>
                  <a:lnTo>
                    <a:pt x="59" y="18"/>
                  </a:lnTo>
                  <a:lnTo>
                    <a:pt x="53" y="29"/>
                  </a:lnTo>
                  <a:lnTo>
                    <a:pt x="53" y="9"/>
                  </a:lnTo>
                  <a:lnTo>
                    <a:pt x="49" y="0"/>
                  </a:lnTo>
                  <a:lnTo>
                    <a:pt x="31" y="0"/>
                  </a:lnTo>
                  <a:lnTo>
                    <a:pt x="26" y="9"/>
                  </a:lnTo>
                  <a:lnTo>
                    <a:pt x="26" y="29"/>
                  </a:lnTo>
                  <a:lnTo>
                    <a:pt x="21" y="17"/>
                  </a:lnTo>
                  <a:lnTo>
                    <a:pt x="5" y="17"/>
                  </a:lnTo>
                  <a:lnTo>
                    <a:pt x="0" y="27"/>
                  </a:lnTo>
                  <a:lnTo>
                    <a:pt x="0" y="66"/>
                  </a:lnTo>
                  <a:lnTo>
                    <a:pt x="83" y="66"/>
                  </a:lnTo>
                  <a:lnTo>
                    <a:pt x="81" y="27"/>
                  </a:lnTo>
                  <a:close/>
                </a:path>
              </a:pathLst>
            </a:custGeom>
            <a:noFill/>
            <a:ln w="31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id-ID">
                <a:solidFill>
                  <a:schemeClr val="bg1"/>
                </a:solidFill>
                <a:ea typeface="Verdana" panose="020B0604030504040204" pitchFamily="34" charset="0"/>
                <a:cs typeface="Verdana" panose="020B0604030504040204" pitchFamily="34" charset="0"/>
              </a:endParaRPr>
            </a:p>
          </p:txBody>
        </p:sp>
        <p:sp>
          <p:nvSpPr>
            <p:cNvPr id="77" name="Freeform 71"/>
            <p:cNvSpPr>
              <a:spLocks/>
            </p:cNvSpPr>
            <p:nvPr/>
          </p:nvSpPr>
          <p:spPr bwMode="auto">
            <a:xfrm>
              <a:off x="862" y="1602"/>
              <a:ext cx="50" cy="28"/>
            </a:xfrm>
            <a:custGeom>
              <a:avLst/>
              <a:gdLst>
                <a:gd name="T0" fmla="*/ 83 w 83"/>
                <a:gd name="T1" fmla="*/ 10 h 40"/>
                <a:gd name="T2" fmla="*/ 78 w 83"/>
                <a:gd name="T3" fmla="*/ 0 h 40"/>
                <a:gd name="T4" fmla="*/ 61 w 83"/>
                <a:gd name="T5" fmla="*/ 0 h 40"/>
                <a:gd name="T6" fmla="*/ 56 w 83"/>
                <a:gd name="T7" fmla="*/ 10 h 40"/>
                <a:gd name="T8" fmla="*/ 51 w 83"/>
                <a:gd name="T9" fmla="*/ 0 h 40"/>
                <a:gd name="T10" fmla="*/ 34 w 83"/>
                <a:gd name="T11" fmla="*/ 0 h 40"/>
                <a:gd name="T12" fmla="*/ 28 w 83"/>
                <a:gd name="T13" fmla="*/ 10 h 40"/>
                <a:gd name="T14" fmla="*/ 23 w 83"/>
                <a:gd name="T15" fmla="*/ 0 h 40"/>
                <a:gd name="T16" fmla="*/ 7 w 83"/>
                <a:gd name="T17" fmla="*/ 0 h 40"/>
                <a:gd name="T18" fmla="*/ 1 w 83"/>
                <a:gd name="T19" fmla="*/ 10 h 40"/>
                <a:gd name="T20" fmla="*/ 0 w 83"/>
                <a:gd name="T21" fmla="*/ 40 h 40"/>
                <a:gd name="T22" fmla="*/ 83 w 83"/>
                <a:gd name="T23" fmla="*/ 40 h 40"/>
                <a:gd name="T24" fmla="*/ 83 w 83"/>
                <a:gd name="T25" fmla="*/ 1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
                <a:gd name="T40" fmla="*/ 0 h 40"/>
                <a:gd name="T41" fmla="*/ 83 w 83"/>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 h="40">
                  <a:moveTo>
                    <a:pt x="83" y="10"/>
                  </a:moveTo>
                  <a:lnTo>
                    <a:pt x="78" y="0"/>
                  </a:lnTo>
                  <a:lnTo>
                    <a:pt x="61" y="0"/>
                  </a:lnTo>
                  <a:lnTo>
                    <a:pt x="56" y="10"/>
                  </a:lnTo>
                  <a:lnTo>
                    <a:pt x="51" y="0"/>
                  </a:lnTo>
                  <a:lnTo>
                    <a:pt x="34" y="0"/>
                  </a:lnTo>
                  <a:lnTo>
                    <a:pt x="28" y="10"/>
                  </a:lnTo>
                  <a:lnTo>
                    <a:pt x="23" y="0"/>
                  </a:lnTo>
                  <a:lnTo>
                    <a:pt x="7" y="0"/>
                  </a:lnTo>
                  <a:lnTo>
                    <a:pt x="1" y="10"/>
                  </a:lnTo>
                  <a:lnTo>
                    <a:pt x="0" y="40"/>
                  </a:lnTo>
                  <a:lnTo>
                    <a:pt x="83" y="40"/>
                  </a:lnTo>
                  <a:lnTo>
                    <a:pt x="83" y="10"/>
                  </a:lnTo>
                </a:path>
              </a:pathLst>
            </a:custGeom>
            <a:noFill/>
            <a:ln w="31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id-ID">
                <a:solidFill>
                  <a:schemeClr val="bg1"/>
                </a:solidFill>
                <a:ea typeface="Verdana" panose="020B0604030504040204" pitchFamily="34" charset="0"/>
                <a:cs typeface="Verdana" panose="020B0604030504040204" pitchFamily="34" charset="0"/>
              </a:endParaRPr>
            </a:p>
          </p:txBody>
        </p:sp>
        <p:sp>
          <p:nvSpPr>
            <p:cNvPr id="78" name="Freeform 72"/>
            <p:cNvSpPr>
              <a:spLocks/>
            </p:cNvSpPr>
            <p:nvPr/>
          </p:nvSpPr>
          <p:spPr bwMode="auto">
            <a:xfrm>
              <a:off x="611" y="1602"/>
              <a:ext cx="17" cy="28"/>
            </a:xfrm>
            <a:custGeom>
              <a:avLst/>
              <a:gdLst>
                <a:gd name="T0" fmla="*/ 29 w 29"/>
                <a:gd name="T1" fmla="*/ 40 h 40"/>
                <a:gd name="T2" fmla="*/ 28 w 29"/>
                <a:gd name="T3" fmla="*/ 10 h 40"/>
                <a:gd name="T4" fmla="*/ 28 w 29"/>
                <a:gd name="T5" fmla="*/ 10 h 40"/>
                <a:gd name="T6" fmla="*/ 22 w 29"/>
                <a:gd name="T7" fmla="*/ 0 h 40"/>
                <a:gd name="T8" fmla="*/ 6 w 29"/>
                <a:gd name="T9" fmla="*/ 0 h 40"/>
                <a:gd name="T10" fmla="*/ 1 w 29"/>
                <a:gd name="T11" fmla="*/ 10 h 40"/>
                <a:gd name="T12" fmla="*/ 0 w 29"/>
                <a:gd name="T13" fmla="*/ 40 h 40"/>
                <a:gd name="T14" fmla="*/ 29 w 29"/>
                <a:gd name="T15" fmla="*/ 40 h 40"/>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40"/>
                <a:gd name="T26" fmla="*/ 29 w 29"/>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40">
                  <a:moveTo>
                    <a:pt x="29" y="40"/>
                  </a:moveTo>
                  <a:lnTo>
                    <a:pt x="28" y="10"/>
                  </a:lnTo>
                  <a:lnTo>
                    <a:pt x="22" y="0"/>
                  </a:lnTo>
                  <a:lnTo>
                    <a:pt x="6" y="0"/>
                  </a:lnTo>
                  <a:lnTo>
                    <a:pt x="1" y="10"/>
                  </a:lnTo>
                  <a:lnTo>
                    <a:pt x="0" y="40"/>
                  </a:lnTo>
                  <a:lnTo>
                    <a:pt x="29" y="40"/>
                  </a:lnTo>
                </a:path>
              </a:pathLst>
            </a:custGeom>
            <a:noFill/>
            <a:ln w="31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id-ID">
                <a:solidFill>
                  <a:schemeClr val="bg1"/>
                </a:solidFill>
                <a:ea typeface="Verdana" panose="020B0604030504040204" pitchFamily="34" charset="0"/>
                <a:cs typeface="Verdana" panose="020B0604030504040204" pitchFamily="34" charset="0"/>
              </a:endParaRPr>
            </a:p>
          </p:txBody>
        </p:sp>
        <p:sp>
          <p:nvSpPr>
            <p:cNvPr id="79" name="Freeform 73"/>
            <p:cNvSpPr>
              <a:spLocks/>
            </p:cNvSpPr>
            <p:nvPr/>
          </p:nvSpPr>
          <p:spPr bwMode="auto">
            <a:xfrm>
              <a:off x="790" y="1602"/>
              <a:ext cx="67" cy="28"/>
            </a:xfrm>
            <a:custGeom>
              <a:avLst/>
              <a:gdLst>
                <a:gd name="T0" fmla="*/ 83 w 111"/>
                <a:gd name="T1" fmla="*/ 10 h 40"/>
                <a:gd name="T2" fmla="*/ 78 w 111"/>
                <a:gd name="T3" fmla="*/ 0 h 40"/>
                <a:gd name="T4" fmla="*/ 61 w 111"/>
                <a:gd name="T5" fmla="*/ 0 h 40"/>
                <a:gd name="T6" fmla="*/ 56 w 111"/>
                <a:gd name="T7" fmla="*/ 10 h 40"/>
                <a:gd name="T8" fmla="*/ 51 w 111"/>
                <a:gd name="T9" fmla="*/ 0 h 40"/>
                <a:gd name="T10" fmla="*/ 34 w 111"/>
                <a:gd name="T11" fmla="*/ 0 h 40"/>
                <a:gd name="T12" fmla="*/ 29 w 111"/>
                <a:gd name="T13" fmla="*/ 10 h 40"/>
                <a:gd name="T14" fmla="*/ 23 w 111"/>
                <a:gd name="T15" fmla="*/ 0 h 40"/>
                <a:gd name="T16" fmla="*/ 7 w 111"/>
                <a:gd name="T17" fmla="*/ 0 h 40"/>
                <a:gd name="T18" fmla="*/ 2 w 111"/>
                <a:gd name="T19" fmla="*/ 10 h 40"/>
                <a:gd name="T20" fmla="*/ 0 w 111"/>
                <a:gd name="T21" fmla="*/ 40 h 40"/>
                <a:gd name="T22" fmla="*/ 111 w 111"/>
                <a:gd name="T23" fmla="*/ 40 h 40"/>
                <a:gd name="T24" fmla="*/ 110 w 111"/>
                <a:gd name="T25" fmla="*/ 10 h 40"/>
                <a:gd name="T26" fmla="*/ 105 w 111"/>
                <a:gd name="T27" fmla="*/ 0 h 40"/>
                <a:gd name="T28" fmla="*/ 89 w 111"/>
                <a:gd name="T29" fmla="*/ 0 h 40"/>
                <a:gd name="T30" fmla="*/ 83 w 111"/>
                <a:gd name="T31" fmla="*/ 10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1"/>
                <a:gd name="T49" fmla="*/ 0 h 40"/>
                <a:gd name="T50" fmla="*/ 111 w 111"/>
                <a:gd name="T51" fmla="*/ 40 h 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1" h="40">
                  <a:moveTo>
                    <a:pt x="83" y="10"/>
                  </a:moveTo>
                  <a:lnTo>
                    <a:pt x="78" y="0"/>
                  </a:lnTo>
                  <a:lnTo>
                    <a:pt x="61" y="0"/>
                  </a:lnTo>
                  <a:lnTo>
                    <a:pt x="56" y="10"/>
                  </a:lnTo>
                  <a:lnTo>
                    <a:pt x="51" y="0"/>
                  </a:lnTo>
                  <a:lnTo>
                    <a:pt x="34" y="0"/>
                  </a:lnTo>
                  <a:lnTo>
                    <a:pt x="29" y="10"/>
                  </a:lnTo>
                  <a:lnTo>
                    <a:pt x="23" y="0"/>
                  </a:lnTo>
                  <a:lnTo>
                    <a:pt x="7" y="0"/>
                  </a:lnTo>
                  <a:lnTo>
                    <a:pt x="2" y="10"/>
                  </a:lnTo>
                  <a:lnTo>
                    <a:pt x="0" y="40"/>
                  </a:lnTo>
                  <a:lnTo>
                    <a:pt x="111" y="40"/>
                  </a:lnTo>
                  <a:lnTo>
                    <a:pt x="110" y="10"/>
                  </a:lnTo>
                  <a:lnTo>
                    <a:pt x="105" y="0"/>
                  </a:lnTo>
                  <a:lnTo>
                    <a:pt x="89" y="0"/>
                  </a:lnTo>
                  <a:lnTo>
                    <a:pt x="83" y="10"/>
                  </a:lnTo>
                </a:path>
              </a:pathLst>
            </a:custGeom>
            <a:noFill/>
            <a:ln w="31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id-ID">
                <a:solidFill>
                  <a:schemeClr val="bg1"/>
                </a:solidFill>
                <a:ea typeface="Verdana" panose="020B0604030504040204" pitchFamily="34" charset="0"/>
                <a:cs typeface="Verdana" panose="020B0604030504040204" pitchFamily="34" charset="0"/>
              </a:endParaRPr>
            </a:p>
          </p:txBody>
        </p:sp>
        <p:sp>
          <p:nvSpPr>
            <p:cNvPr id="80" name="Freeform 74"/>
            <p:cNvSpPr>
              <a:spLocks/>
            </p:cNvSpPr>
            <p:nvPr/>
          </p:nvSpPr>
          <p:spPr bwMode="auto">
            <a:xfrm>
              <a:off x="715" y="1602"/>
              <a:ext cx="68" cy="28"/>
            </a:xfrm>
            <a:custGeom>
              <a:avLst/>
              <a:gdLst>
                <a:gd name="T0" fmla="*/ 83 w 111"/>
                <a:gd name="T1" fmla="*/ 10 h 40"/>
                <a:gd name="T2" fmla="*/ 77 w 111"/>
                <a:gd name="T3" fmla="*/ 0 h 40"/>
                <a:gd name="T4" fmla="*/ 62 w 111"/>
                <a:gd name="T5" fmla="*/ 0 h 40"/>
                <a:gd name="T6" fmla="*/ 56 w 111"/>
                <a:gd name="T7" fmla="*/ 10 h 40"/>
                <a:gd name="T8" fmla="*/ 50 w 111"/>
                <a:gd name="T9" fmla="*/ 0 h 40"/>
                <a:gd name="T10" fmla="*/ 34 w 111"/>
                <a:gd name="T11" fmla="*/ 0 h 40"/>
                <a:gd name="T12" fmla="*/ 28 w 111"/>
                <a:gd name="T13" fmla="*/ 10 h 40"/>
                <a:gd name="T14" fmla="*/ 23 w 111"/>
                <a:gd name="T15" fmla="*/ 0 h 40"/>
                <a:gd name="T16" fmla="*/ 7 w 111"/>
                <a:gd name="T17" fmla="*/ 0 h 40"/>
                <a:gd name="T18" fmla="*/ 1 w 111"/>
                <a:gd name="T19" fmla="*/ 10 h 40"/>
                <a:gd name="T20" fmla="*/ 0 w 111"/>
                <a:gd name="T21" fmla="*/ 40 h 40"/>
                <a:gd name="T22" fmla="*/ 111 w 111"/>
                <a:gd name="T23" fmla="*/ 40 h 40"/>
                <a:gd name="T24" fmla="*/ 111 w 111"/>
                <a:gd name="T25" fmla="*/ 10 h 40"/>
                <a:gd name="T26" fmla="*/ 105 w 111"/>
                <a:gd name="T27" fmla="*/ 0 h 40"/>
                <a:gd name="T28" fmla="*/ 88 w 111"/>
                <a:gd name="T29" fmla="*/ 0 h 40"/>
                <a:gd name="T30" fmla="*/ 83 w 111"/>
                <a:gd name="T31" fmla="*/ 10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1"/>
                <a:gd name="T49" fmla="*/ 0 h 40"/>
                <a:gd name="T50" fmla="*/ 111 w 111"/>
                <a:gd name="T51" fmla="*/ 40 h 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1" h="40">
                  <a:moveTo>
                    <a:pt x="83" y="10"/>
                  </a:moveTo>
                  <a:lnTo>
                    <a:pt x="77" y="0"/>
                  </a:lnTo>
                  <a:lnTo>
                    <a:pt x="62" y="0"/>
                  </a:lnTo>
                  <a:lnTo>
                    <a:pt x="56" y="10"/>
                  </a:lnTo>
                  <a:lnTo>
                    <a:pt x="50" y="0"/>
                  </a:lnTo>
                  <a:lnTo>
                    <a:pt x="34" y="0"/>
                  </a:lnTo>
                  <a:lnTo>
                    <a:pt x="28" y="10"/>
                  </a:lnTo>
                  <a:lnTo>
                    <a:pt x="23" y="0"/>
                  </a:lnTo>
                  <a:lnTo>
                    <a:pt x="7" y="0"/>
                  </a:lnTo>
                  <a:lnTo>
                    <a:pt x="1" y="10"/>
                  </a:lnTo>
                  <a:lnTo>
                    <a:pt x="0" y="40"/>
                  </a:lnTo>
                  <a:lnTo>
                    <a:pt x="111" y="40"/>
                  </a:lnTo>
                  <a:lnTo>
                    <a:pt x="111" y="10"/>
                  </a:lnTo>
                  <a:lnTo>
                    <a:pt x="105" y="0"/>
                  </a:lnTo>
                  <a:lnTo>
                    <a:pt x="88" y="0"/>
                  </a:lnTo>
                  <a:lnTo>
                    <a:pt x="83" y="10"/>
                  </a:lnTo>
                </a:path>
              </a:pathLst>
            </a:custGeom>
            <a:noFill/>
            <a:ln w="31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id-ID">
                <a:solidFill>
                  <a:schemeClr val="bg1"/>
                </a:solidFill>
                <a:ea typeface="Verdana" panose="020B0604030504040204" pitchFamily="34" charset="0"/>
                <a:cs typeface="Verdana" panose="020B0604030504040204" pitchFamily="34" charset="0"/>
              </a:endParaRPr>
            </a:p>
          </p:txBody>
        </p:sp>
        <p:sp>
          <p:nvSpPr>
            <p:cNvPr id="81" name="Freeform 75"/>
            <p:cNvSpPr>
              <a:spLocks/>
            </p:cNvSpPr>
            <p:nvPr/>
          </p:nvSpPr>
          <p:spPr bwMode="auto">
            <a:xfrm>
              <a:off x="643" y="1602"/>
              <a:ext cx="66" cy="28"/>
            </a:xfrm>
            <a:custGeom>
              <a:avLst/>
              <a:gdLst>
                <a:gd name="T0" fmla="*/ 83 w 112"/>
                <a:gd name="T1" fmla="*/ 10 h 40"/>
                <a:gd name="T2" fmla="*/ 78 w 112"/>
                <a:gd name="T3" fmla="*/ 0 h 40"/>
                <a:gd name="T4" fmla="*/ 61 w 112"/>
                <a:gd name="T5" fmla="*/ 0 h 40"/>
                <a:gd name="T6" fmla="*/ 55 w 112"/>
                <a:gd name="T7" fmla="*/ 10 h 40"/>
                <a:gd name="T8" fmla="*/ 51 w 112"/>
                <a:gd name="T9" fmla="*/ 0 h 40"/>
                <a:gd name="T10" fmla="*/ 34 w 112"/>
                <a:gd name="T11" fmla="*/ 0 h 40"/>
                <a:gd name="T12" fmla="*/ 28 w 112"/>
                <a:gd name="T13" fmla="*/ 10 h 40"/>
                <a:gd name="T14" fmla="*/ 23 w 112"/>
                <a:gd name="T15" fmla="*/ 0 h 40"/>
                <a:gd name="T16" fmla="*/ 7 w 112"/>
                <a:gd name="T17" fmla="*/ 0 h 40"/>
                <a:gd name="T18" fmla="*/ 2 w 112"/>
                <a:gd name="T19" fmla="*/ 10 h 40"/>
                <a:gd name="T20" fmla="*/ 0 w 112"/>
                <a:gd name="T21" fmla="*/ 40 h 40"/>
                <a:gd name="T22" fmla="*/ 112 w 112"/>
                <a:gd name="T23" fmla="*/ 40 h 40"/>
                <a:gd name="T24" fmla="*/ 110 w 112"/>
                <a:gd name="T25" fmla="*/ 10 h 40"/>
                <a:gd name="T26" fmla="*/ 105 w 112"/>
                <a:gd name="T27" fmla="*/ 0 h 40"/>
                <a:gd name="T28" fmla="*/ 89 w 112"/>
                <a:gd name="T29" fmla="*/ 0 h 40"/>
                <a:gd name="T30" fmla="*/ 83 w 112"/>
                <a:gd name="T31" fmla="*/ 10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2"/>
                <a:gd name="T49" fmla="*/ 0 h 40"/>
                <a:gd name="T50" fmla="*/ 112 w 112"/>
                <a:gd name="T51" fmla="*/ 40 h 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2" h="40">
                  <a:moveTo>
                    <a:pt x="83" y="10"/>
                  </a:moveTo>
                  <a:lnTo>
                    <a:pt x="78" y="0"/>
                  </a:lnTo>
                  <a:lnTo>
                    <a:pt x="61" y="0"/>
                  </a:lnTo>
                  <a:lnTo>
                    <a:pt x="55" y="10"/>
                  </a:lnTo>
                  <a:lnTo>
                    <a:pt x="51" y="0"/>
                  </a:lnTo>
                  <a:lnTo>
                    <a:pt x="34" y="0"/>
                  </a:lnTo>
                  <a:lnTo>
                    <a:pt x="28" y="10"/>
                  </a:lnTo>
                  <a:lnTo>
                    <a:pt x="23" y="0"/>
                  </a:lnTo>
                  <a:lnTo>
                    <a:pt x="7" y="0"/>
                  </a:lnTo>
                  <a:lnTo>
                    <a:pt x="2" y="10"/>
                  </a:lnTo>
                  <a:lnTo>
                    <a:pt x="0" y="40"/>
                  </a:lnTo>
                  <a:lnTo>
                    <a:pt x="112" y="40"/>
                  </a:lnTo>
                  <a:lnTo>
                    <a:pt x="110" y="10"/>
                  </a:lnTo>
                  <a:lnTo>
                    <a:pt x="105" y="0"/>
                  </a:lnTo>
                  <a:lnTo>
                    <a:pt x="89" y="0"/>
                  </a:lnTo>
                  <a:lnTo>
                    <a:pt x="83" y="10"/>
                  </a:lnTo>
                </a:path>
              </a:pathLst>
            </a:custGeom>
            <a:noFill/>
            <a:ln w="31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id-ID">
                <a:solidFill>
                  <a:schemeClr val="bg1"/>
                </a:solidFill>
                <a:ea typeface="Verdana" panose="020B0604030504040204" pitchFamily="34" charset="0"/>
                <a:cs typeface="Verdana" panose="020B0604030504040204" pitchFamily="34" charset="0"/>
              </a:endParaRPr>
            </a:p>
          </p:txBody>
        </p:sp>
        <p:sp>
          <p:nvSpPr>
            <p:cNvPr id="82" name="Freeform 76"/>
            <p:cNvSpPr>
              <a:spLocks/>
            </p:cNvSpPr>
            <p:nvPr/>
          </p:nvSpPr>
          <p:spPr bwMode="auto">
            <a:xfrm>
              <a:off x="596" y="1589"/>
              <a:ext cx="399" cy="169"/>
            </a:xfrm>
            <a:custGeom>
              <a:avLst/>
              <a:gdLst>
                <a:gd name="T0" fmla="*/ 0 w 659"/>
                <a:gd name="T1" fmla="*/ 242 h 242"/>
                <a:gd name="T2" fmla="*/ 659 w 659"/>
                <a:gd name="T3" fmla="*/ 242 h 242"/>
                <a:gd name="T4" fmla="*/ 641 w 659"/>
                <a:gd name="T5" fmla="*/ 0 h 242"/>
                <a:gd name="T6" fmla="*/ 17 w 659"/>
                <a:gd name="T7" fmla="*/ 0 h 242"/>
                <a:gd name="T8" fmla="*/ 0 w 659"/>
                <a:gd name="T9" fmla="*/ 242 h 242"/>
                <a:gd name="T10" fmla="*/ 0 60000 65536"/>
                <a:gd name="T11" fmla="*/ 0 60000 65536"/>
                <a:gd name="T12" fmla="*/ 0 60000 65536"/>
                <a:gd name="T13" fmla="*/ 0 60000 65536"/>
                <a:gd name="T14" fmla="*/ 0 60000 65536"/>
                <a:gd name="T15" fmla="*/ 0 w 659"/>
                <a:gd name="T16" fmla="*/ 0 h 242"/>
                <a:gd name="T17" fmla="*/ 659 w 659"/>
                <a:gd name="T18" fmla="*/ 242 h 242"/>
              </a:gdLst>
              <a:ahLst/>
              <a:cxnLst>
                <a:cxn ang="T10">
                  <a:pos x="T0" y="T1"/>
                </a:cxn>
                <a:cxn ang="T11">
                  <a:pos x="T2" y="T3"/>
                </a:cxn>
                <a:cxn ang="T12">
                  <a:pos x="T4" y="T5"/>
                </a:cxn>
                <a:cxn ang="T13">
                  <a:pos x="T6" y="T7"/>
                </a:cxn>
                <a:cxn ang="T14">
                  <a:pos x="T8" y="T9"/>
                </a:cxn>
              </a:cxnLst>
              <a:rect l="T15" t="T16" r="T17" b="T18"/>
              <a:pathLst>
                <a:path w="659" h="242">
                  <a:moveTo>
                    <a:pt x="0" y="242"/>
                  </a:moveTo>
                  <a:lnTo>
                    <a:pt x="659" y="242"/>
                  </a:lnTo>
                  <a:lnTo>
                    <a:pt x="641" y="0"/>
                  </a:lnTo>
                  <a:lnTo>
                    <a:pt x="17" y="0"/>
                  </a:lnTo>
                  <a:lnTo>
                    <a:pt x="0" y="242"/>
                  </a:lnTo>
                </a:path>
              </a:pathLst>
            </a:custGeom>
            <a:noFill/>
            <a:ln w="31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id-ID">
                <a:solidFill>
                  <a:schemeClr val="bg1"/>
                </a:solidFill>
                <a:ea typeface="Verdana" panose="020B0604030504040204" pitchFamily="34" charset="0"/>
                <a:cs typeface="Verdana" panose="020B0604030504040204" pitchFamily="34" charset="0"/>
              </a:endParaRPr>
            </a:p>
          </p:txBody>
        </p:sp>
        <p:sp>
          <p:nvSpPr>
            <p:cNvPr id="84" name="Freeform 78"/>
            <p:cNvSpPr>
              <a:spLocks noEditPoints="1"/>
            </p:cNvSpPr>
            <p:nvPr/>
          </p:nvSpPr>
          <p:spPr bwMode="auto">
            <a:xfrm>
              <a:off x="295" y="3364"/>
              <a:ext cx="340" cy="431"/>
            </a:xfrm>
            <a:custGeom>
              <a:avLst/>
              <a:gdLst>
                <a:gd name="T0" fmla="*/ 0 w 563"/>
                <a:gd name="T1" fmla="*/ 454 h 489"/>
                <a:gd name="T2" fmla="*/ 70 w 563"/>
                <a:gd name="T3" fmla="*/ 454 h 489"/>
                <a:gd name="T4" fmla="*/ 70 w 563"/>
                <a:gd name="T5" fmla="*/ 489 h 489"/>
                <a:gd name="T6" fmla="*/ 492 w 563"/>
                <a:gd name="T7" fmla="*/ 489 h 489"/>
                <a:gd name="T8" fmla="*/ 492 w 563"/>
                <a:gd name="T9" fmla="*/ 454 h 489"/>
                <a:gd name="T10" fmla="*/ 563 w 563"/>
                <a:gd name="T11" fmla="*/ 454 h 489"/>
                <a:gd name="T12" fmla="*/ 563 w 563"/>
                <a:gd name="T13" fmla="*/ 0 h 489"/>
                <a:gd name="T14" fmla="*/ 0 w 563"/>
                <a:gd name="T15" fmla="*/ 0 h 489"/>
                <a:gd name="T16" fmla="*/ 0 w 563"/>
                <a:gd name="T17" fmla="*/ 454 h 489"/>
                <a:gd name="T18" fmla="*/ 70 w 563"/>
                <a:gd name="T19" fmla="*/ 454 h 489"/>
                <a:gd name="T20" fmla="*/ 492 w 563"/>
                <a:gd name="T21" fmla="*/ 454 h 4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3"/>
                <a:gd name="T34" fmla="*/ 0 h 489"/>
                <a:gd name="T35" fmla="*/ 563 w 563"/>
                <a:gd name="T36" fmla="*/ 489 h 4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3" h="489">
                  <a:moveTo>
                    <a:pt x="0" y="454"/>
                  </a:moveTo>
                  <a:lnTo>
                    <a:pt x="70" y="454"/>
                  </a:lnTo>
                  <a:lnTo>
                    <a:pt x="70" y="489"/>
                  </a:lnTo>
                  <a:lnTo>
                    <a:pt x="492" y="489"/>
                  </a:lnTo>
                  <a:lnTo>
                    <a:pt x="492" y="454"/>
                  </a:lnTo>
                  <a:lnTo>
                    <a:pt x="563" y="454"/>
                  </a:lnTo>
                  <a:lnTo>
                    <a:pt x="563" y="0"/>
                  </a:lnTo>
                  <a:lnTo>
                    <a:pt x="0" y="0"/>
                  </a:lnTo>
                  <a:lnTo>
                    <a:pt x="0" y="454"/>
                  </a:lnTo>
                  <a:moveTo>
                    <a:pt x="70" y="454"/>
                  </a:moveTo>
                  <a:lnTo>
                    <a:pt x="492" y="454"/>
                  </a:lnTo>
                </a:path>
              </a:pathLst>
            </a:custGeom>
            <a:noFill/>
            <a:ln w="889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id-ID">
                <a:solidFill>
                  <a:schemeClr val="bg1"/>
                </a:solidFill>
                <a:ea typeface="Verdana" panose="020B0604030504040204" pitchFamily="34" charset="0"/>
                <a:cs typeface="Verdana" panose="020B0604030504040204" pitchFamily="34" charset="0"/>
              </a:endParaRPr>
            </a:p>
          </p:txBody>
        </p:sp>
        <p:sp>
          <p:nvSpPr>
            <p:cNvPr id="85" name="Freeform 79"/>
            <p:cNvSpPr>
              <a:spLocks noEditPoints="1"/>
            </p:cNvSpPr>
            <p:nvPr/>
          </p:nvSpPr>
          <p:spPr bwMode="auto">
            <a:xfrm>
              <a:off x="327" y="3410"/>
              <a:ext cx="297" cy="316"/>
            </a:xfrm>
            <a:custGeom>
              <a:avLst/>
              <a:gdLst>
                <a:gd name="T0" fmla="*/ 467 w 493"/>
                <a:gd name="T1" fmla="*/ 357 h 357"/>
                <a:gd name="T2" fmla="*/ 493 w 493"/>
                <a:gd name="T3" fmla="*/ 357 h 357"/>
                <a:gd name="T4" fmla="*/ 493 w 493"/>
                <a:gd name="T5" fmla="*/ 349 h 357"/>
                <a:gd name="T6" fmla="*/ 467 w 493"/>
                <a:gd name="T7" fmla="*/ 349 h 357"/>
                <a:gd name="T8" fmla="*/ 467 w 493"/>
                <a:gd name="T9" fmla="*/ 357 h 357"/>
                <a:gd name="T10" fmla="*/ 36 w 493"/>
                <a:gd name="T11" fmla="*/ 296 h 357"/>
                <a:gd name="T12" fmla="*/ 36 w 493"/>
                <a:gd name="T13" fmla="*/ 34 h 357"/>
                <a:gd name="T14" fmla="*/ 423 w 493"/>
                <a:gd name="T15" fmla="*/ 34 h 357"/>
                <a:gd name="T16" fmla="*/ 423 w 493"/>
                <a:gd name="T17" fmla="*/ 296 h 357"/>
                <a:gd name="T18" fmla="*/ 36 w 493"/>
                <a:gd name="T19" fmla="*/ 296 h 357"/>
                <a:gd name="T20" fmla="*/ 18 w 493"/>
                <a:gd name="T21" fmla="*/ 313 h 357"/>
                <a:gd name="T22" fmla="*/ 440 w 493"/>
                <a:gd name="T23" fmla="*/ 313 h 357"/>
                <a:gd name="T24" fmla="*/ 440 w 493"/>
                <a:gd name="T25" fmla="*/ 17 h 357"/>
                <a:gd name="T26" fmla="*/ 458 w 493"/>
                <a:gd name="T27" fmla="*/ 17 h 357"/>
                <a:gd name="T28" fmla="*/ 458 w 493"/>
                <a:gd name="T29" fmla="*/ 0 h 357"/>
                <a:gd name="T30" fmla="*/ 0 w 493"/>
                <a:gd name="T31" fmla="*/ 0 h 357"/>
                <a:gd name="T32" fmla="*/ 0 w 493"/>
                <a:gd name="T33" fmla="*/ 331 h 357"/>
                <a:gd name="T34" fmla="*/ 18 w 493"/>
                <a:gd name="T35" fmla="*/ 331 h 357"/>
                <a:gd name="T36" fmla="*/ 18 w 493"/>
                <a:gd name="T37" fmla="*/ 313 h 3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3"/>
                <a:gd name="T58" fmla="*/ 0 h 357"/>
                <a:gd name="T59" fmla="*/ 493 w 493"/>
                <a:gd name="T60" fmla="*/ 357 h 3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3" h="357">
                  <a:moveTo>
                    <a:pt x="467" y="357"/>
                  </a:moveTo>
                  <a:lnTo>
                    <a:pt x="493" y="357"/>
                  </a:lnTo>
                  <a:lnTo>
                    <a:pt x="493" y="349"/>
                  </a:lnTo>
                  <a:lnTo>
                    <a:pt x="467" y="349"/>
                  </a:lnTo>
                  <a:lnTo>
                    <a:pt x="467" y="357"/>
                  </a:lnTo>
                  <a:close/>
                  <a:moveTo>
                    <a:pt x="36" y="296"/>
                  </a:moveTo>
                  <a:lnTo>
                    <a:pt x="36" y="34"/>
                  </a:lnTo>
                  <a:lnTo>
                    <a:pt x="423" y="34"/>
                  </a:lnTo>
                  <a:lnTo>
                    <a:pt x="423" y="296"/>
                  </a:lnTo>
                  <a:lnTo>
                    <a:pt x="36" y="296"/>
                  </a:lnTo>
                  <a:close/>
                  <a:moveTo>
                    <a:pt x="18" y="313"/>
                  </a:moveTo>
                  <a:lnTo>
                    <a:pt x="440" y="313"/>
                  </a:lnTo>
                  <a:lnTo>
                    <a:pt x="440" y="17"/>
                  </a:lnTo>
                  <a:lnTo>
                    <a:pt x="458" y="17"/>
                  </a:lnTo>
                  <a:lnTo>
                    <a:pt x="458" y="0"/>
                  </a:lnTo>
                  <a:lnTo>
                    <a:pt x="0" y="0"/>
                  </a:lnTo>
                  <a:lnTo>
                    <a:pt x="0" y="331"/>
                  </a:lnTo>
                  <a:lnTo>
                    <a:pt x="18" y="331"/>
                  </a:lnTo>
                  <a:lnTo>
                    <a:pt x="18" y="313"/>
                  </a:lnTo>
                  <a:close/>
                </a:path>
              </a:pathLst>
            </a:custGeom>
            <a:solidFill>
              <a:srgbClr val="000000"/>
            </a:solidFill>
            <a:ln w="9525">
              <a:solidFill>
                <a:srgbClr val="000000"/>
              </a:solidFill>
              <a:round/>
              <a:headEnd/>
              <a:tailEnd/>
            </a:ln>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id-ID">
                <a:solidFill>
                  <a:schemeClr val="bg1"/>
                </a:solidFill>
                <a:ea typeface="Verdana" panose="020B0604030504040204" pitchFamily="34" charset="0"/>
                <a:cs typeface="Verdana" panose="020B0604030504040204" pitchFamily="34" charset="0"/>
              </a:endParaRPr>
            </a:p>
          </p:txBody>
        </p:sp>
        <p:sp>
          <p:nvSpPr>
            <p:cNvPr id="86" name="Freeform 80"/>
            <p:cNvSpPr>
              <a:spLocks noEditPoints="1"/>
            </p:cNvSpPr>
            <p:nvPr/>
          </p:nvSpPr>
          <p:spPr bwMode="auto">
            <a:xfrm>
              <a:off x="295" y="3410"/>
              <a:ext cx="340" cy="354"/>
            </a:xfrm>
            <a:custGeom>
              <a:avLst/>
              <a:gdLst>
                <a:gd name="T0" fmla="*/ 519 w 563"/>
                <a:gd name="T1" fmla="*/ 357 h 401"/>
                <a:gd name="T2" fmla="*/ 545 w 563"/>
                <a:gd name="T3" fmla="*/ 357 h 401"/>
                <a:gd name="T4" fmla="*/ 545 w 563"/>
                <a:gd name="T5" fmla="*/ 349 h 401"/>
                <a:gd name="T6" fmla="*/ 519 w 563"/>
                <a:gd name="T7" fmla="*/ 349 h 401"/>
                <a:gd name="T8" fmla="*/ 519 w 563"/>
                <a:gd name="T9" fmla="*/ 357 h 401"/>
                <a:gd name="T10" fmla="*/ 88 w 563"/>
                <a:gd name="T11" fmla="*/ 296 h 401"/>
                <a:gd name="T12" fmla="*/ 88 w 563"/>
                <a:gd name="T13" fmla="*/ 34 h 401"/>
                <a:gd name="T14" fmla="*/ 475 w 563"/>
                <a:gd name="T15" fmla="*/ 34 h 401"/>
                <a:gd name="T16" fmla="*/ 475 w 563"/>
                <a:gd name="T17" fmla="*/ 296 h 401"/>
                <a:gd name="T18" fmla="*/ 88 w 563"/>
                <a:gd name="T19" fmla="*/ 296 h 401"/>
                <a:gd name="T20" fmla="*/ 70 w 563"/>
                <a:gd name="T21" fmla="*/ 313 h 401"/>
                <a:gd name="T22" fmla="*/ 492 w 563"/>
                <a:gd name="T23" fmla="*/ 313 h 401"/>
                <a:gd name="T24" fmla="*/ 492 w 563"/>
                <a:gd name="T25" fmla="*/ 17 h 401"/>
                <a:gd name="T26" fmla="*/ 510 w 563"/>
                <a:gd name="T27" fmla="*/ 17 h 401"/>
                <a:gd name="T28" fmla="*/ 510 w 563"/>
                <a:gd name="T29" fmla="*/ 0 h 401"/>
                <a:gd name="T30" fmla="*/ 52 w 563"/>
                <a:gd name="T31" fmla="*/ 0 h 401"/>
                <a:gd name="T32" fmla="*/ 52 w 563"/>
                <a:gd name="T33" fmla="*/ 331 h 401"/>
                <a:gd name="T34" fmla="*/ 70 w 563"/>
                <a:gd name="T35" fmla="*/ 331 h 401"/>
                <a:gd name="T36" fmla="*/ 70 w 563"/>
                <a:gd name="T37" fmla="*/ 313 h 401"/>
                <a:gd name="T38" fmla="*/ 0 w 563"/>
                <a:gd name="T39" fmla="*/ 375 h 401"/>
                <a:gd name="T40" fmla="*/ 563 w 563"/>
                <a:gd name="T41" fmla="*/ 375 h 401"/>
                <a:gd name="T42" fmla="*/ 141 w 563"/>
                <a:gd name="T43" fmla="*/ 401 h 401"/>
                <a:gd name="T44" fmla="*/ 141 w 563"/>
                <a:gd name="T45" fmla="*/ 375 h 401"/>
                <a:gd name="T46" fmla="*/ 282 w 563"/>
                <a:gd name="T47" fmla="*/ 401 h 401"/>
                <a:gd name="T48" fmla="*/ 282 w 563"/>
                <a:gd name="T49" fmla="*/ 375 h 4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3"/>
                <a:gd name="T76" fmla="*/ 0 h 401"/>
                <a:gd name="T77" fmla="*/ 563 w 563"/>
                <a:gd name="T78" fmla="*/ 401 h 4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3" h="401">
                  <a:moveTo>
                    <a:pt x="519" y="357"/>
                  </a:moveTo>
                  <a:lnTo>
                    <a:pt x="545" y="357"/>
                  </a:lnTo>
                  <a:lnTo>
                    <a:pt x="545" y="349"/>
                  </a:lnTo>
                  <a:lnTo>
                    <a:pt x="519" y="349"/>
                  </a:lnTo>
                  <a:lnTo>
                    <a:pt x="519" y="357"/>
                  </a:lnTo>
                  <a:moveTo>
                    <a:pt x="88" y="296"/>
                  </a:moveTo>
                  <a:lnTo>
                    <a:pt x="88" y="34"/>
                  </a:lnTo>
                  <a:lnTo>
                    <a:pt x="475" y="34"/>
                  </a:lnTo>
                  <a:lnTo>
                    <a:pt x="475" y="296"/>
                  </a:lnTo>
                  <a:lnTo>
                    <a:pt x="88" y="296"/>
                  </a:lnTo>
                  <a:moveTo>
                    <a:pt x="70" y="313"/>
                  </a:moveTo>
                  <a:lnTo>
                    <a:pt x="492" y="313"/>
                  </a:lnTo>
                  <a:lnTo>
                    <a:pt x="492" y="17"/>
                  </a:lnTo>
                  <a:lnTo>
                    <a:pt x="510" y="17"/>
                  </a:lnTo>
                  <a:lnTo>
                    <a:pt x="510" y="0"/>
                  </a:lnTo>
                  <a:lnTo>
                    <a:pt x="52" y="0"/>
                  </a:lnTo>
                  <a:lnTo>
                    <a:pt x="52" y="331"/>
                  </a:lnTo>
                  <a:lnTo>
                    <a:pt x="70" y="331"/>
                  </a:lnTo>
                  <a:lnTo>
                    <a:pt x="70" y="313"/>
                  </a:lnTo>
                  <a:moveTo>
                    <a:pt x="0" y="375"/>
                  </a:moveTo>
                  <a:lnTo>
                    <a:pt x="563" y="375"/>
                  </a:lnTo>
                  <a:moveTo>
                    <a:pt x="141" y="401"/>
                  </a:moveTo>
                  <a:lnTo>
                    <a:pt x="141" y="375"/>
                  </a:lnTo>
                  <a:moveTo>
                    <a:pt x="282" y="401"/>
                  </a:moveTo>
                  <a:lnTo>
                    <a:pt x="282" y="375"/>
                  </a:lnTo>
                </a:path>
              </a:pathLst>
            </a:custGeom>
            <a:noFill/>
            <a:ln w="31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id-ID">
                <a:solidFill>
                  <a:schemeClr val="bg1"/>
                </a:solidFill>
                <a:ea typeface="Verdana" panose="020B0604030504040204" pitchFamily="34" charset="0"/>
                <a:cs typeface="Verdana" panose="020B0604030504040204" pitchFamily="34" charset="0"/>
              </a:endParaRPr>
            </a:p>
          </p:txBody>
        </p:sp>
        <p:sp>
          <p:nvSpPr>
            <p:cNvPr id="87" name="Freeform 81"/>
            <p:cNvSpPr>
              <a:spLocks/>
            </p:cNvSpPr>
            <p:nvPr/>
          </p:nvSpPr>
          <p:spPr bwMode="auto">
            <a:xfrm>
              <a:off x="1121" y="3534"/>
              <a:ext cx="159" cy="91"/>
            </a:xfrm>
            <a:custGeom>
              <a:avLst/>
              <a:gdLst>
                <a:gd name="T0" fmla="*/ 0 w 264"/>
                <a:gd name="T1" fmla="*/ 13 h 101"/>
                <a:gd name="T2" fmla="*/ 0 w 264"/>
                <a:gd name="T3" fmla="*/ 101 h 101"/>
                <a:gd name="T4" fmla="*/ 264 w 264"/>
                <a:gd name="T5" fmla="*/ 31 h 101"/>
                <a:gd name="T6" fmla="*/ 248 w 264"/>
                <a:gd name="T7" fmla="*/ 0 h 101"/>
                <a:gd name="T8" fmla="*/ 66 w 264"/>
                <a:gd name="T9" fmla="*/ 48 h 101"/>
                <a:gd name="T10" fmla="*/ 0 w 264"/>
                <a:gd name="T11" fmla="*/ 13 h 101"/>
                <a:gd name="T12" fmla="*/ 0 60000 65536"/>
                <a:gd name="T13" fmla="*/ 0 60000 65536"/>
                <a:gd name="T14" fmla="*/ 0 60000 65536"/>
                <a:gd name="T15" fmla="*/ 0 60000 65536"/>
                <a:gd name="T16" fmla="*/ 0 60000 65536"/>
                <a:gd name="T17" fmla="*/ 0 60000 65536"/>
                <a:gd name="T18" fmla="*/ 0 w 264"/>
                <a:gd name="T19" fmla="*/ 0 h 101"/>
                <a:gd name="T20" fmla="*/ 264 w 264"/>
                <a:gd name="T21" fmla="*/ 101 h 101"/>
              </a:gdLst>
              <a:ahLst/>
              <a:cxnLst>
                <a:cxn ang="T12">
                  <a:pos x="T0" y="T1"/>
                </a:cxn>
                <a:cxn ang="T13">
                  <a:pos x="T2" y="T3"/>
                </a:cxn>
                <a:cxn ang="T14">
                  <a:pos x="T4" y="T5"/>
                </a:cxn>
                <a:cxn ang="T15">
                  <a:pos x="T6" y="T7"/>
                </a:cxn>
                <a:cxn ang="T16">
                  <a:pos x="T8" y="T9"/>
                </a:cxn>
                <a:cxn ang="T17">
                  <a:pos x="T10" y="T11"/>
                </a:cxn>
              </a:cxnLst>
              <a:rect l="T18" t="T19" r="T20" b="T21"/>
              <a:pathLst>
                <a:path w="264" h="101">
                  <a:moveTo>
                    <a:pt x="0" y="13"/>
                  </a:moveTo>
                  <a:lnTo>
                    <a:pt x="0" y="101"/>
                  </a:lnTo>
                  <a:lnTo>
                    <a:pt x="264" y="31"/>
                  </a:lnTo>
                  <a:lnTo>
                    <a:pt x="248" y="0"/>
                  </a:lnTo>
                  <a:lnTo>
                    <a:pt x="66" y="48"/>
                  </a:lnTo>
                  <a:lnTo>
                    <a:pt x="0" y="13"/>
                  </a:lnTo>
                  <a:close/>
                </a:path>
              </a:pathLst>
            </a:custGeom>
            <a:solidFill>
              <a:srgbClr val="FFFFFF"/>
            </a:solidFill>
            <a:ln w="9525">
              <a:solidFill>
                <a:srgbClr val="000000"/>
              </a:solidFill>
              <a:round/>
              <a:headEnd/>
              <a:tailEnd/>
            </a:ln>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id-ID">
                <a:solidFill>
                  <a:schemeClr val="bg1"/>
                </a:solidFill>
                <a:ea typeface="Verdana" panose="020B0604030504040204" pitchFamily="34" charset="0"/>
                <a:cs typeface="Verdana" panose="020B0604030504040204" pitchFamily="34" charset="0"/>
              </a:endParaRPr>
            </a:p>
          </p:txBody>
        </p:sp>
        <p:sp>
          <p:nvSpPr>
            <p:cNvPr id="88" name="Freeform 82"/>
            <p:cNvSpPr>
              <a:spLocks/>
            </p:cNvSpPr>
            <p:nvPr/>
          </p:nvSpPr>
          <p:spPr bwMode="auto">
            <a:xfrm>
              <a:off x="1121" y="3534"/>
              <a:ext cx="159" cy="91"/>
            </a:xfrm>
            <a:custGeom>
              <a:avLst/>
              <a:gdLst>
                <a:gd name="T0" fmla="*/ 0 w 264"/>
                <a:gd name="T1" fmla="*/ 13 h 101"/>
                <a:gd name="T2" fmla="*/ 0 w 264"/>
                <a:gd name="T3" fmla="*/ 101 h 101"/>
                <a:gd name="T4" fmla="*/ 264 w 264"/>
                <a:gd name="T5" fmla="*/ 31 h 101"/>
                <a:gd name="T6" fmla="*/ 248 w 264"/>
                <a:gd name="T7" fmla="*/ 0 h 101"/>
                <a:gd name="T8" fmla="*/ 66 w 264"/>
                <a:gd name="T9" fmla="*/ 48 h 101"/>
                <a:gd name="T10" fmla="*/ 0 w 264"/>
                <a:gd name="T11" fmla="*/ 13 h 101"/>
                <a:gd name="T12" fmla="*/ 0 60000 65536"/>
                <a:gd name="T13" fmla="*/ 0 60000 65536"/>
                <a:gd name="T14" fmla="*/ 0 60000 65536"/>
                <a:gd name="T15" fmla="*/ 0 60000 65536"/>
                <a:gd name="T16" fmla="*/ 0 60000 65536"/>
                <a:gd name="T17" fmla="*/ 0 60000 65536"/>
                <a:gd name="T18" fmla="*/ 0 w 264"/>
                <a:gd name="T19" fmla="*/ 0 h 101"/>
                <a:gd name="T20" fmla="*/ 264 w 264"/>
                <a:gd name="T21" fmla="*/ 101 h 101"/>
              </a:gdLst>
              <a:ahLst/>
              <a:cxnLst>
                <a:cxn ang="T12">
                  <a:pos x="T0" y="T1"/>
                </a:cxn>
                <a:cxn ang="T13">
                  <a:pos x="T2" y="T3"/>
                </a:cxn>
                <a:cxn ang="T14">
                  <a:pos x="T4" y="T5"/>
                </a:cxn>
                <a:cxn ang="T15">
                  <a:pos x="T6" y="T7"/>
                </a:cxn>
                <a:cxn ang="T16">
                  <a:pos x="T8" y="T9"/>
                </a:cxn>
                <a:cxn ang="T17">
                  <a:pos x="T10" y="T11"/>
                </a:cxn>
              </a:cxnLst>
              <a:rect l="T18" t="T19" r="T20" b="T21"/>
              <a:pathLst>
                <a:path w="264" h="101">
                  <a:moveTo>
                    <a:pt x="0" y="13"/>
                  </a:moveTo>
                  <a:lnTo>
                    <a:pt x="0" y="101"/>
                  </a:lnTo>
                  <a:lnTo>
                    <a:pt x="264" y="31"/>
                  </a:lnTo>
                  <a:lnTo>
                    <a:pt x="248" y="0"/>
                  </a:lnTo>
                  <a:lnTo>
                    <a:pt x="66" y="48"/>
                  </a:lnTo>
                  <a:lnTo>
                    <a:pt x="0" y="13"/>
                  </a:lnTo>
                  <a:close/>
                </a:path>
              </a:pathLst>
            </a:custGeom>
            <a:noFill/>
            <a:ln w="889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id-ID">
                <a:solidFill>
                  <a:schemeClr val="bg1"/>
                </a:solidFill>
                <a:ea typeface="Verdana" panose="020B0604030504040204" pitchFamily="34" charset="0"/>
                <a:cs typeface="Verdana" panose="020B0604030504040204" pitchFamily="34" charset="0"/>
              </a:endParaRPr>
            </a:p>
          </p:txBody>
        </p:sp>
        <p:sp>
          <p:nvSpPr>
            <p:cNvPr id="90" name="Freeform 84"/>
            <p:cNvSpPr>
              <a:spLocks noEditPoints="1"/>
            </p:cNvSpPr>
            <p:nvPr/>
          </p:nvSpPr>
          <p:spPr bwMode="auto">
            <a:xfrm>
              <a:off x="695" y="3406"/>
              <a:ext cx="426" cy="281"/>
            </a:xfrm>
            <a:custGeom>
              <a:avLst/>
              <a:gdLst>
                <a:gd name="T0" fmla="*/ 23 w 705"/>
                <a:gd name="T1" fmla="*/ 281 h 317"/>
                <a:gd name="T2" fmla="*/ 683 w 705"/>
                <a:gd name="T3" fmla="*/ 281 h 317"/>
                <a:gd name="T4" fmla="*/ 441 w 705"/>
                <a:gd name="T5" fmla="*/ 36 h 317"/>
                <a:gd name="T6" fmla="*/ 617 w 705"/>
                <a:gd name="T7" fmla="*/ 36 h 317"/>
                <a:gd name="T8" fmla="*/ 705 w 705"/>
                <a:gd name="T9" fmla="*/ 246 h 317"/>
                <a:gd name="T10" fmla="*/ 705 w 705"/>
                <a:gd name="T11" fmla="*/ 88 h 317"/>
                <a:gd name="T12" fmla="*/ 661 w 705"/>
                <a:gd name="T13" fmla="*/ 36 h 317"/>
                <a:gd name="T14" fmla="*/ 617 w 705"/>
                <a:gd name="T15" fmla="*/ 36 h 317"/>
                <a:gd name="T16" fmla="*/ 573 w 705"/>
                <a:gd name="T17" fmla="*/ 0 h 317"/>
                <a:gd name="T18" fmla="*/ 441 w 705"/>
                <a:gd name="T19" fmla="*/ 36 h 317"/>
                <a:gd name="T20" fmla="*/ 0 w 705"/>
                <a:gd name="T21" fmla="*/ 36 h 317"/>
                <a:gd name="T22" fmla="*/ 0 w 705"/>
                <a:gd name="T23" fmla="*/ 281 h 317"/>
                <a:gd name="T24" fmla="*/ 23 w 705"/>
                <a:gd name="T25" fmla="*/ 281 h 317"/>
                <a:gd name="T26" fmla="*/ 23 w 705"/>
                <a:gd name="T27" fmla="*/ 317 h 317"/>
                <a:gd name="T28" fmla="*/ 683 w 705"/>
                <a:gd name="T29" fmla="*/ 317 h 317"/>
                <a:gd name="T30" fmla="*/ 683 w 705"/>
                <a:gd name="T31" fmla="*/ 281 h 317"/>
                <a:gd name="T32" fmla="*/ 705 w 705"/>
                <a:gd name="T33" fmla="*/ 281 h 317"/>
                <a:gd name="T34" fmla="*/ 705 w 705"/>
                <a:gd name="T35" fmla="*/ 246 h 3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05"/>
                <a:gd name="T55" fmla="*/ 0 h 317"/>
                <a:gd name="T56" fmla="*/ 705 w 705"/>
                <a:gd name="T57" fmla="*/ 317 h 3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05" h="317">
                  <a:moveTo>
                    <a:pt x="23" y="281"/>
                  </a:moveTo>
                  <a:lnTo>
                    <a:pt x="683" y="281"/>
                  </a:lnTo>
                  <a:moveTo>
                    <a:pt x="441" y="36"/>
                  </a:moveTo>
                  <a:lnTo>
                    <a:pt x="617" y="36"/>
                  </a:lnTo>
                  <a:moveTo>
                    <a:pt x="705" y="246"/>
                  </a:moveTo>
                  <a:lnTo>
                    <a:pt x="705" y="88"/>
                  </a:lnTo>
                  <a:lnTo>
                    <a:pt x="661" y="36"/>
                  </a:lnTo>
                  <a:lnTo>
                    <a:pt x="617" y="36"/>
                  </a:lnTo>
                  <a:lnTo>
                    <a:pt x="573" y="0"/>
                  </a:lnTo>
                  <a:lnTo>
                    <a:pt x="441" y="36"/>
                  </a:lnTo>
                  <a:lnTo>
                    <a:pt x="0" y="36"/>
                  </a:lnTo>
                  <a:lnTo>
                    <a:pt x="0" y="281"/>
                  </a:lnTo>
                  <a:lnTo>
                    <a:pt x="23" y="281"/>
                  </a:lnTo>
                  <a:lnTo>
                    <a:pt x="23" y="317"/>
                  </a:lnTo>
                  <a:lnTo>
                    <a:pt x="683" y="317"/>
                  </a:lnTo>
                  <a:lnTo>
                    <a:pt x="683" y="281"/>
                  </a:lnTo>
                  <a:lnTo>
                    <a:pt x="705" y="281"/>
                  </a:lnTo>
                  <a:lnTo>
                    <a:pt x="705" y="246"/>
                  </a:lnTo>
                </a:path>
              </a:pathLst>
            </a:custGeom>
            <a:noFill/>
            <a:ln w="889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id-ID">
                <a:solidFill>
                  <a:schemeClr val="bg1"/>
                </a:solidFill>
                <a:ea typeface="Verdana" panose="020B0604030504040204" pitchFamily="34" charset="0"/>
                <a:cs typeface="Verdana" panose="020B0604030504040204" pitchFamily="34" charset="0"/>
              </a:endParaRPr>
            </a:p>
          </p:txBody>
        </p:sp>
        <p:sp>
          <p:nvSpPr>
            <p:cNvPr id="91" name="Freeform 85"/>
            <p:cNvSpPr>
              <a:spLocks noEditPoints="1"/>
            </p:cNvSpPr>
            <p:nvPr/>
          </p:nvSpPr>
          <p:spPr bwMode="auto">
            <a:xfrm>
              <a:off x="695" y="3470"/>
              <a:ext cx="426" cy="124"/>
            </a:xfrm>
            <a:custGeom>
              <a:avLst/>
              <a:gdLst>
                <a:gd name="T0" fmla="*/ 45 w 705"/>
                <a:gd name="T1" fmla="*/ 53 h 140"/>
                <a:gd name="T2" fmla="*/ 177 w 705"/>
                <a:gd name="T3" fmla="*/ 53 h 140"/>
                <a:gd name="T4" fmla="*/ 45 w 705"/>
                <a:gd name="T5" fmla="*/ 17 h 140"/>
                <a:gd name="T6" fmla="*/ 177 w 705"/>
                <a:gd name="T7" fmla="*/ 17 h 140"/>
                <a:gd name="T8" fmla="*/ 0 w 705"/>
                <a:gd name="T9" fmla="*/ 140 h 140"/>
                <a:gd name="T10" fmla="*/ 705 w 705"/>
                <a:gd name="T11" fmla="*/ 140 h 140"/>
                <a:gd name="T12" fmla="*/ 45 w 705"/>
                <a:gd name="T13" fmla="*/ 69 h 140"/>
                <a:gd name="T14" fmla="*/ 177 w 705"/>
                <a:gd name="T15" fmla="*/ 69 h 140"/>
                <a:gd name="T16" fmla="*/ 45 w 705"/>
                <a:gd name="T17" fmla="*/ 35 h 140"/>
                <a:gd name="T18" fmla="*/ 177 w 705"/>
                <a:gd name="T19" fmla="*/ 35 h 140"/>
                <a:gd name="T20" fmla="*/ 45 w 705"/>
                <a:gd name="T21" fmla="*/ 0 h 140"/>
                <a:gd name="T22" fmla="*/ 177 w 705"/>
                <a:gd name="T23" fmla="*/ 0 h 1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05"/>
                <a:gd name="T37" fmla="*/ 0 h 140"/>
                <a:gd name="T38" fmla="*/ 705 w 705"/>
                <a:gd name="T39" fmla="*/ 140 h 1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05" h="140">
                  <a:moveTo>
                    <a:pt x="45" y="53"/>
                  </a:moveTo>
                  <a:lnTo>
                    <a:pt x="177" y="53"/>
                  </a:lnTo>
                  <a:moveTo>
                    <a:pt x="45" y="17"/>
                  </a:moveTo>
                  <a:lnTo>
                    <a:pt x="177" y="17"/>
                  </a:lnTo>
                  <a:moveTo>
                    <a:pt x="0" y="140"/>
                  </a:moveTo>
                  <a:lnTo>
                    <a:pt x="705" y="140"/>
                  </a:lnTo>
                  <a:moveTo>
                    <a:pt x="45" y="69"/>
                  </a:moveTo>
                  <a:lnTo>
                    <a:pt x="177" y="69"/>
                  </a:lnTo>
                  <a:moveTo>
                    <a:pt x="45" y="35"/>
                  </a:moveTo>
                  <a:lnTo>
                    <a:pt x="177" y="35"/>
                  </a:lnTo>
                  <a:moveTo>
                    <a:pt x="45" y="0"/>
                  </a:moveTo>
                  <a:lnTo>
                    <a:pt x="177" y="0"/>
                  </a:lnTo>
                </a:path>
              </a:pathLst>
            </a:custGeom>
            <a:noFill/>
            <a:ln w="31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endParaRPr lang="id-ID">
                <a:solidFill>
                  <a:schemeClr val="bg1"/>
                </a:solidFill>
                <a:ea typeface="Verdana" panose="020B0604030504040204" pitchFamily="34" charset="0"/>
                <a:cs typeface="Verdana" panose="020B0604030504040204" pitchFamily="34" charset="0"/>
              </a:endParaRPr>
            </a:p>
          </p:txBody>
        </p:sp>
      </p:grpSp>
      <p:sp>
        <p:nvSpPr>
          <p:cNvPr id="76" name="Rectangle 75"/>
          <p:cNvSpPr>
            <a:spLocks noChangeArrowheads="1"/>
          </p:cNvSpPr>
          <p:nvPr/>
        </p:nvSpPr>
        <p:spPr bwMode="auto">
          <a:xfrm>
            <a:off x="534325" y="294852"/>
            <a:ext cx="68918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just" eaLnBrk="1" hangingPunct="1"/>
            <a:r>
              <a:rPr lang="en-US" sz="3600" b="1" dirty="0" smtClean="0">
                <a:solidFill>
                  <a:schemeClr val="bg1"/>
                </a:solidFill>
              </a:rPr>
              <a:t>CARA KERJA  KOMPUTER</a:t>
            </a:r>
            <a:endParaRPr lang="id-ID" sz="3600" b="1" dirty="0">
              <a:solidFill>
                <a:schemeClr val="bg1"/>
              </a:solidFill>
            </a:endParaRPr>
          </a:p>
        </p:txBody>
      </p:sp>
    </p:spTree>
    <p:extLst>
      <p:ext uri="{BB962C8B-B14F-4D97-AF65-F5344CB8AC3E}">
        <p14:creationId xmlns:p14="http://schemas.microsoft.com/office/powerpoint/2010/main" val="3882494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518935" y="433325"/>
            <a:ext cx="62852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sz="3600" dirty="0">
                <a:solidFill>
                  <a:schemeClr val="bg1"/>
                </a:solidFill>
              </a:rPr>
              <a:t>AMR (Audio Modem </a:t>
            </a:r>
            <a:r>
              <a:rPr lang="en-US" sz="3600" dirty="0" smtClean="0">
                <a:solidFill>
                  <a:schemeClr val="bg1"/>
                </a:solidFill>
              </a:rPr>
              <a:t>Riser)</a:t>
            </a:r>
            <a:endParaRPr lang="en-US" sz="3600" dirty="0">
              <a:solidFill>
                <a:schemeClr val="bg1"/>
              </a:solidFill>
            </a:endParaRPr>
          </a:p>
        </p:txBody>
      </p:sp>
      <p:sp>
        <p:nvSpPr>
          <p:cNvPr id="2" name="Rectangle 1"/>
          <p:cNvSpPr/>
          <p:nvPr/>
        </p:nvSpPr>
        <p:spPr>
          <a:xfrm>
            <a:off x="500590" y="1482769"/>
            <a:ext cx="10984828" cy="707886"/>
          </a:xfrm>
          <a:prstGeom prst="rect">
            <a:avLst/>
          </a:prstGeom>
        </p:spPr>
        <p:txBody>
          <a:bodyPr wrap="square">
            <a:spAutoFit/>
          </a:bodyPr>
          <a:lstStyle/>
          <a:p>
            <a:r>
              <a:rPr lang="en-US" sz="2000" dirty="0" smtClean="0">
                <a:solidFill>
                  <a:schemeClr val="bg1"/>
                </a:solidFill>
                <a:latin typeface="Verdana" pitchFamily="34" charset="0"/>
                <a:ea typeface="Verdana" pitchFamily="34" charset="0"/>
                <a:cs typeface="Verdana" pitchFamily="34" charset="0"/>
              </a:rPr>
              <a:t>Slot </a:t>
            </a:r>
            <a:r>
              <a:rPr lang="en-US" sz="2000" dirty="0" err="1" smtClean="0">
                <a:solidFill>
                  <a:schemeClr val="bg1"/>
                </a:solidFill>
                <a:latin typeface="Verdana" pitchFamily="34" charset="0"/>
                <a:ea typeface="Verdana" pitchFamily="34" charset="0"/>
                <a:cs typeface="Verdana" pitchFamily="34" charset="0"/>
              </a:rPr>
              <a:t>ekstensi</a:t>
            </a:r>
            <a:r>
              <a:rPr lang="id-ID" sz="2000" dirty="0" smtClean="0">
                <a:solidFill>
                  <a:schemeClr val="bg1"/>
                </a:solidFill>
                <a:latin typeface="Verdana" pitchFamily="34" charset="0"/>
                <a:ea typeface="Verdana" pitchFamily="34" charset="0"/>
                <a:cs typeface="Verdana" pitchFamily="34" charset="0"/>
              </a:rPr>
              <a:t> </a:t>
            </a:r>
            <a:r>
              <a:rPr lang="id-ID" sz="2000" dirty="0">
                <a:solidFill>
                  <a:schemeClr val="bg1"/>
                </a:solidFill>
                <a:latin typeface="Verdana" pitchFamily="34" charset="0"/>
                <a:ea typeface="Verdana" pitchFamily="34" charset="0"/>
                <a:cs typeface="Verdana" pitchFamily="34" charset="0"/>
              </a:rPr>
              <a:t>dengan chip codec audio dan / atau sirkuit </a:t>
            </a:r>
            <a:r>
              <a:rPr lang="id-ID" sz="2000" dirty="0" smtClean="0">
                <a:solidFill>
                  <a:schemeClr val="bg1"/>
                </a:solidFill>
                <a:latin typeface="Verdana" pitchFamily="34" charset="0"/>
                <a:ea typeface="Verdana" pitchFamily="34" charset="0"/>
                <a:cs typeface="Verdana" pitchFamily="34" charset="0"/>
              </a:rPr>
              <a:t>modem</a:t>
            </a:r>
            <a:r>
              <a:rPr lang="en-US" sz="2000" dirty="0" smtClean="0">
                <a:solidFill>
                  <a:schemeClr val="bg1"/>
                </a:solidFill>
                <a:latin typeface="Verdana" pitchFamily="34" charset="0"/>
                <a:ea typeface="Verdana" pitchFamily="34" charset="0"/>
                <a:cs typeface="Verdana" pitchFamily="34" charset="0"/>
              </a:rPr>
              <a:t>, </a:t>
            </a:r>
            <a:r>
              <a:rPr lang="en-US" sz="2000" dirty="0" err="1" smtClean="0">
                <a:solidFill>
                  <a:schemeClr val="bg1"/>
                </a:solidFill>
                <a:latin typeface="Verdana" pitchFamily="34" charset="0"/>
                <a:ea typeface="Verdana" pitchFamily="34" charset="0"/>
                <a:cs typeface="Verdana" pitchFamily="34" charset="0"/>
              </a:rPr>
              <a:t>namun</a:t>
            </a:r>
            <a:r>
              <a:rPr lang="en-US" sz="2000" dirty="0" smtClean="0">
                <a:solidFill>
                  <a:schemeClr val="bg1"/>
                </a:solidFill>
                <a:latin typeface="Verdana" pitchFamily="34" charset="0"/>
                <a:ea typeface="Verdana" pitchFamily="34" charset="0"/>
                <a:cs typeface="Verdana" pitchFamily="34" charset="0"/>
              </a:rPr>
              <a:t> </a:t>
            </a:r>
            <a:r>
              <a:rPr lang="en-US" sz="2000" dirty="0" err="1" smtClean="0">
                <a:solidFill>
                  <a:schemeClr val="bg1"/>
                </a:solidFill>
                <a:latin typeface="Verdana" pitchFamily="34" charset="0"/>
                <a:ea typeface="Verdana" pitchFamily="34" charset="0"/>
                <a:cs typeface="Verdana" pitchFamily="34" charset="0"/>
              </a:rPr>
              <a:t>memiliki</a:t>
            </a:r>
            <a:r>
              <a:rPr lang="en-US" sz="2000" dirty="0" smtClean="0">
                <a:solidFill>
                  <a:schemeClr val="bg1"/>
                </a:solidFill>
                <a:latin typeface="Verdana" pitchFamily="34" charset="0"/>
                <a:ea typeface="Verdana" pitchFamily="34" charset="0"/>
                <a:cs typeface="Verdana" pitchFamily="34" charset="0"/>
              </a:rPr>
              <a:t> </a:t>
            </a:r>
          </a:p>
          <a:p>
            <a:pPr algn="just"/>
            <a:r>
              <a:rPr lang="en-US" sz="2000" dirty="0" err="1" smtClean="0">
                <a:solidFill>
                  <a:schemeClr val="bg1"/>
                </a:solidFill>
                <a:latin typeface="Verdana" pitchFamily="34" charset="0"/>
                <a:ea typeface="Verdana" pitchFamily="34" charset="0"/>
                <a:cs typeface="Verdana" pitchFamily="34" charset="0"/>
              </a:rPr>
              <a:t>kecepatan</a:t>
            </a:r>
            <a:r>
              <a:rPr lang="en-US" sz="2000" dirty="0" smtClean="0">
                <a:solidFill>
                  <a:schemeClr val="bg1"/>
                </a:solidFill>
                <a:latin typeface="Verdana" pitchFamily="34" charset="0"/>
                <a:ea typeface="Verdana" pitchFamily="34" charset="0"/>
                <a:cs typeface="Verdana" pitchFamily="34" charset="0"/>
              </a:rPr>
              <a:t> </a:t>
            </a:r>
            <a:r>
              <a:rPr lang="en-US" sz="2000" dirty="0" err="1" smtClean="0">
                <a:solidFill>
                  <a:schemeClr val="bg1"/>
                </a:solidFill>
                <a:latin typeface="Verdana" pitchFamily="34" charset="0"/>
                <a:ea typeface="Verdana" pitchFamily="34" charset="0"/>
                <a:cs typeface="Verdana" pitchFamily="34" charset="0"/>
              </a:rPr>
              <a:t>akses</a:t>
            </a:r>
            <a:r>
              <a:rPr lang="en-US" sz="2000" dirty="0" smtClean="0">
                <a:solidFill>
                  <a:schemeClr val="bg1"/>
                </a:solidFill>
                <a:latin typeface="Verdana" pitchFamily="34" charset="0"/>
                <a:ea typeface="Verdana" pitchFamily="34" charset="0"/>
                <a:cs typeface="Verdana" pitchFamily="34" charset="0"/>
              </a:rPr>
              <a:t> yang </a:t>
            </a:r>
            <a:r>
              <a:rPr lang="en-US" sz="2000" dirty="0" err="1" smtClean="0">
                <a:solidFill>
                  <a:schemeClr val="bg1"/>
                </a:solidFill>
                <a:latin typeface="Verdana" pitchFamily="34" charset="0"/>
                <a:ea typeface="Verdana" pitchFamily="34" charset="0"/>
                <a:cs typeface="Verdana" pitchFamily="34" charset="0"/>
              </a:rPr>
              <a:t>rendah</a:t>
            </a:r>
            <a:endParaRPr lang="id-ID" sz="2000" dirty="0">
              <a:solidFill>
                <a:schemeClr val="bg1"/>
              </a:solidFill>
              <a:latin typeface="Verdana" pitchFamily="34" charset="0"/>
              <a:ea typeface="Verdana" pitchFamily="34" charset="0"/>
              <a:cs typeface="Verdana" pitchFamily="34" charset="0"/>
            </a:endParaRPr>
          </a:p>
        </p:txBody>
      </p:sp>
      <p:pic>
        <p:nvPicPr>
          <p:cNvPr id="1026" name="Picture 2" descr="C:\Users\Rama\Downloads\amr_sl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4028" y="2497197"/>
            <a:ext cx="3885666" cy="339995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491263" y="2373589"/>
            <a:ext cx="574817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just"/>
            <a:r>
              <a:rPr lang="en-US" sz="2000" dirty="0">
                <a:solidFill>
                  <a:schemeClr val="bg1"/>
                </a:solidFill>
              </a:rPr>
              <a:t>Peripheral yang </a:t>
            </a:r>
            <a:r>
              <a:rPr lang="en-US" sz="2000" dirty="0" err="1">
                <a:solidFill>
                  <a:schemeClr val="bg1"/>
                </a:solidFill>
              </a:rPr>
              <a:t>menggunakan</a:t>
            </a:r>
            <a:r>
              <a:rPr lang="en-US" sz="2000" dirty="0">
                <a:solidFill>
                  <a:schemeClr val="bg1"/>
                </a:solidFill>
              </a:rPr>
              <a:t> slot </a:t>
            </a:r>
            <a:r>
              <a:rPr lang="en-US" sz="2000" dirty="0" smtClean="0">
                <a:solidFill>
                  <a:schemeClr val="bg1"/>
                </a:solidFill>
              </a:rPr>
              <a:t>AMR </a:t>
            </a:r>
            <a:r>
              <a:rPr lang="en-US" sz="2000" dirty="0" err="1" smtClean="0">
                <a:solidFill>
                  <a:schemeClr val="bg1"/>
                </a:solidFill>
              </a:rPr>
              <a:t>antara</a:t>
            </a:r>
            <a:r>
              <a:rPr lang="en-US" sz="2000" dirty="0" smtClean="0">
                <a:solidFill>
                  <a:schemeClr val="bg1"/>
                </a:solidFill>
              </a:rPr>
              <a:t> </a:t>
            </a:r>
            <a:r>
              <a:rPr lang="en-US" sz="2000" dirty="0">
                <a:solidFill>
                  <a:schemeClr val="bg1"/>
                </a:solidFill>
              </a:rPr>
              <a:t>lain </a:t>
            </a:r>
            <a:r>
              <a:rPr lang="en-US" sz="2000" dirty="0" err="1">
                <a:solidFill>
                  <a:schemeClr val="bg1"/>
                </a:solidFill>
              </a:rPr>
              <a:t>adalah</a:t>
            </a:r>
            <a:r>
              <a:rPr lang="en-US" sz="2000" dirty="0">
                <a:solidFill>
                  <a:schemeClr val="bg1"/>
                </a:solidFill>
              </a:rPr>
              <a:t> </a:t>
            </a:r>
            <a:r>
              <a:rPr lang="en-US" sz="2000" dirty="0" smtClean="0">
                <a:solidFill>
                  <a:schemeClr val="bg1"/>
                </a:solidFill>
              </a:rPr>
              <a:t>:</a:t>
            </a:r>
          </a:p>
          <a:p>
            <a:pPr marL="457200" indent="-457200">
              <a:buAutoNum type="arabicPeriod"/>
            </a:pPr>
            <a:r>
              <a:rPr lang="en-US" sz="2000" dirty="0" smtClean="0">
                <a:solidFill>
                  <a:schemeClr val="bg1"/>
                </a:solidFill>
              </a:rPr>
              <a:t>Sound Card.</a:t>
            </a:r>
          </a:p>
          <a:p>
            <a:pPr marL="457200" indent="-457200">
              <a:buAutoNum type="arabicPeriod"/>
            </a:pPr>
            <a:r>
              <a:rPr lang="en-US" sz="2000" dirty="0" smtClean="0">
                <a:solidFill>
                  <a:schemeClr val="bg1"/>
                </a:solidFill>
              </a:rPr>
              <a:t>Modem.</a:t>
            </a:r>
          </a:p>
        </p:txBody>
      </p:sp>
    </p:spTree>
    <p:extLst>
      <p:ext uri="{BB962C8B-B14F-4D97-AF65-F5344CB8AC3E}">
        <p14:creationId xmlns:p14="http://schemas.microsoft.com/office/powerpoint/2010/main" val="6524998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531018" y="429435"/>
            <a:ext cx="87963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sz="3600" dirty="0">
                <a:solidFill>
                  <a:schemeClr val="bg1"/>
                </a:solidFill>
              </a:rPr>
              <a:t>ISA </a:t>
            </a:r>
            <a:r>
              <a:rPr lang="en-US" sz="3600" dirty="0" smtClean="0">
                <a:solidFill>
                  <a:schemeClr val="bg1"/>
                </a:solidFill>
              </a:rPr>
              <a:t>(Industry </a:t>
            </a:r>
            <a:r>
              <a:rPr lang="en-US" sz="3600" dirty="0">
                <a:solidFill>
                  <a:schemeClr val="bg1"/>
                </a:solidFill>
              </a:rPr>
              <a:t>S</a:t>
            </a:r>
            <a:r>
              <a:rPr lang="en-US" sz="3600" dirty="0" smtClean="0">
                <a:solidFill>
                  <a:schemeClr val="bg1"/>
                </a:solidFill>
              </a:rPr>
              <a:t>tandard </a:t>
            </a:r>
            <a:r>
              <a:rPr lang="en-US" sz="3600" dirty="0">
                <a:solidFill>
                  <a:schemeClr val="bg1"/>
                </a:solidFill>
              </a:rPr>
              <a:t>A</a:t>
            </a:r>
            <a:r>
              <a:rPr lang="en-US" sz="3600" dirty="0" smtClean="0">
                <a:solidFill>
                  <a:schemeClr val="bg1"/>
                </a:solidFill>
              </a:rPr>
              <a:t>rchitecture</a:t>
            </a:r>
            <a:r>
              <a:rPr lang="en-US" sz="3600" dirty="0">
                <a:solidFill>
                  <a:schemeClr val="bg1"/>
                </a:solidFill>
              </a:rPr>
              <a:t>)</a:t>
            </a:r>
          </a:p>
        </p:txBody>
      </p:sp>
      <p:sp>
        <p:nvSpPr>
          <p:cNvPr id="11" name="Rectangle 5"/>
          <p:cNvSpPr>
            <a:spLocks noChangeArrowheads="1"/>
          </p:cNvSpPr>
          <p:nvPr/>
        </p:nvSpPr>
        <p:spPr bwMode="auto">
          <a:xfrm>
            <a:off x="544465" y="1261140"/>
            <a:ext cx="1102297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just"/>
            <a:r>
              <a:rPr lang="en-US" sz="2000" dirty="0">
                <a:solidFill>
                  <a:schemeClr val="bg1"/>
                </a:solidFill>
              </a:rPr>
              <a:t>Slot ISA </a:t>
            </a:r>
            <a:r>
              <a:rPr lang="en-US" sz="2000" dirty="0" err="1">
                <a:solidFill>
                  <a:schemeClr val="bg1"/>
                </a:solidFill>
              </a:rPr>
              <a:t>adalah</a:t>
            </a:r>
            <a:r>
              <a:rPr lang="en-US" sz="2000" dirty="0">
                <a:solidFill>
                  <a:schemeClr val="bg1"/>
                </a:solidFill>
              </a:rPr>
              <a:t> </a:t>
            </a:r>
            <a:r>
              <a:rPr lang="en-US" sz="2000" dirty="0" smtClean="0">
                <a:solidFill>
                  <a:schemeClr val="bg1"/>
                </a:solidFill>
              </a:rPr>
              <a:t>slot </a:t>
            </a:r>
            <a:r>
              <a:rPr lang="en-US" sz="2000" dirty="0" err="1" smtClean="0">
                <a:solidFill>
                  <a:schemeClr val="bg1"/>
                </a:solidFill>
              </a:rPr>
              <a:t>teknologi</a:t>
            </a:r>
            <a:r>
              <a:rPr lang="en-US" sz="2000" dirty="0" smtClean="0">
                <a:solidFill>
                  <a:schemeClr val="bg1"/>
                </a:solidFill>
              </a:rPr>
              <a:t> </a:t>
            </a:r>
            <a:r>
              <a:rPr lang="en-US" sz="2000" dirty="0" err="1">
                <a:solidFill>
                  <a:schemeClr val="bg1"/>
                </a:solidFill>
              </a:rPr>
              <a:t>tertua</a:t>
            </a:r>
            <a:r>
              <a:rPr lang="en-US" sz="2000" dirty="0">
                <a:solidFill>
                  <a:schemeClr val="bg1"/>
                </a:solidFill>
              </a:rPr>
              <a:t>, ISA </a:t>
            </a:r>
            <a:r>
              <a:rPr lang="en-US" sz="2000" dirty="0" err="1" smtClean="0">
                <a:solidFill>
                  <a:schemeClr val="bg1"/>
                </a:solidFill>
              </a:rPr>
              <a:t>pada</a:t>
            </a:r>
            <a:r>
              <a:rPr lang="en-US" sz="2000" dirty="0" smtClean="0">
                <a:solidFill>
                  <a:schemeClr val="bg1"/>
                </a:solidFill>
              </a:rPr>
              <a:t> </a:t>
            </a:r>
            <a:r>
              <a:rPr lang="en-US" sz="2000" dirty="0" err="1" smtClean="0">
                <a:solidFill>
                  <a:schemeClr val="bg1"/>
                </a:solidFill>
              </a:rPr>
              <a:t>umumya</a:t>
            </a:r>
            <a:r>
              <a:rPr lang="en-US" sz="2000" dirty="0" smtClean="0">
                <a:solidFill>
                  <a:schemeClr val="bg1"/>
                </a:solidFill>
              </a:rPr>
              <a:t> </a:t>
            </a:r>
            <a:r>
              <a:rPr lang="en-US" sz="2000" dirty="0" err="1" smtClean="0">
                <a:solidFill>
                  <a:schemeClr val="bg1"/>
                </a:solidFill>
              </a:rPr>
              <a:t>digunakan</a:t>
            </a:r>
            <a:r>
              <a:rPr lang="en-US" sz="2000" dirty="0" smtClean="0">
                <a:solidFill>
                  <a:schemeClr val="bg1"/>
                </a:solidFill>
              </a:rPr>
              <a:t> </a:t>
            </a:r>
            <a:r>
              <a:rPr lang="en-US" sz="2000" dirty="0" err="1">
                <a:solidFill>
                  <a:schemeClr val="bg1"/>
                </a:solidFill>
              </a:rPr>
              <a:t>untuk</a:t>
            </a:r>
            <a:r>
              <a:rPr lang="en-US" sz="2000" dirty="0">
                <a:solidFill>
                  <a:schemeClr val="bg1"/>
                </a:solidFill>
              </a:rPr>
              <a:t> </a:t>
            </a:r>
            <a:r>
              <a:rPr lang="en-US" sz="2000" dirty="0" err="1">
                <a:solidFill>
                  <a:schemeClr val="bg1"/>
                </a:solidFill>
              </a:rPr>
              <a:t>beberapa</a:t>
            </a:r>
            <a:r>
              <a:rPr lang="en-US" sz="2000" dirty="0">
                <a:solidFill>
                  <a:schemeClr val="bg1"/>
                </a:solidFill>
              </a:rPr>
              <a:t> modem </a:t>
            </a:r>
            <a:r>
              <a:rPr lang="en-US" sz="2000" dirty="0" err="1">
                <a:solidFill>
                  <a:schemeClr val="bg1"/>
                </a:solidFill>
              </a:rPr>
              <a:t>dan</a:t>
            </a:r>
            <a:r>
              <a:rPr lang="en-US" sz="2000" dirty="0">
                <a:solidFill>
                  <a:schemeClr val="bg1"/>
                </a:solidFill>
              </a:rPr>
              <a:t> </a:t>
            </a:r>
            <a:r>
              <a:rPr lang="en-US" sz="2000" dirty="0" err="1">
                <a:solidFill>
                  <a:schemeClr val="bg1"/>
                </a:solidFill>
              </a:rPr>
              <a:t>peralatan</a:t>
            </a:r>
            <a:r>
              <a:rPr lang="en-US" sz="2000" dirty="0">
                <a:solidFill>
                  <a:schemeClr val="bg1"/>
                </a:solidFill>
              </a:rPr>
              <a:t> lain </a:t>
            </a:r>
            <a:r>
              <a:rPr lang="en-US" sz="2000" dirty="0" err="1">
                <a:solidFill>
                  <a:schemeClr val="bg1"/>
                </a:solidFill>
              </a:rPr>
              <a:t>berkecepatan</a:t>
            </a:r>
            <a:r>
              <a:rPr lang="en-US" sz="2000" dirty="0">
                <a:solidFill>
                  <a:schemeClr val="bg1"/>
                </a:solidFill>
              </a:rPr>
              <a:t> </a:t>
            </a:r>
            <a:r>
              <a:rPr lang="en-US" sz="2000" dirty="0" err="1">
                <a:solidFill>
                  <a:schemeClr val="bg1"/>
                </a:solidFill>
              </a:rPr>
              <a:t>rendah</a:t>
            </a:r>
            <a:r>
              <a:rPr lang="en-US" sz="2000" dirty="0">
                <a:solidFill>
                  <a:schemeClr val="bg1"/>
                </a:solidFill>
              </a:rPr>
              <a:t>. </a:t>
            </a:r>
          </a:p>
        </p:txBody>
      </p:sp>
      <p:sp>
        <p:nvSpPr>
          <p:cNvPr id="14" name="Rectangle 6"/>
          <p:cNvSpPr>
            <a:spLocks noChangeArrowheads="1"/>
          </p:cNvSpPr>
          <p:nvPr/>
        </p:nvSpPr>
        <p:spPr bwMode="auto">
          <a:xfrm>
            <a:off x="544466" y="2187017"/>
            <a:ext cx="4580611"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just"/>
            <a:r>
              <a:rPr lang="en-US" sz="2000" dirty="0">
                <a:solidFill>
                  <a:schemeClr val="bg1"/>
                </a:solidFill>
              </a:rPr>
              <a:t>Peripheral yang </a:t>
            </a:r>
            <a:r>
              <a:rPr lang="en-US" sz="2000" dirty="0" err="1">
                <a:solidFill>
                  <a:schemeClr val="bg1"/>
                </a:solidFill>
              </a:rPr>
              <a:t>menggunakan</a:t>
            </a:r>
            <a:r>
              <a:rPr lang="en-US" sz="2000" dirty="0">
                <a:solidFill>
                  <a:schemeClr val="bg1"/>
                </a:solidFill>
              </a:rPr>
              <a:t> slot ISA </a:t>
            </a:r>
            <a:r>
              <a:rPr lang="en-US" sz="2000" dirty="0" err="1">
                <a:solidFill>
                  <a:schemeClr val="bg1"/>
                </a:solidFill>
              </a:rPr>
              <a:t>antara</a:t>
            </a:r>
            <a:r>
              <a:rPr lang="en-US" sz="2000" dirty="0">
                <a:solidFill>
                  <a:schemeClr val="bg1"/>
                </a:solidFill>
              </a:rPr>
              <a:t> lain </a:t>
            </a:r>
            <a:r>
              <a:rPr lang="en-US" sz="2000" dirty="0" err="1">
                <a:solidFill>
                  <a:schemeClr val="bg1"/>
                </a:solidFill>
              </a:rPr>
              <a:t>adalah</a:t>
            </a:r>
            <a:r>
              <a:rPr lang="en-US" sz="2000" dirty="0">
                <a:solidFill>
                  <a:schemeClr val="bg1"/>
                </a:solidFill>
              </a:rPr>
              <a:t> </a:t>
            </a:r>
            <a:r>
              <a:rPr lang="en-US" sz="2000" dirty="0" smtClean="0">
                <a:solidFill>
                  <a:schemeClr val="bg1"/>
                </a:solidFill>
              </a:rPr>
              <a:t>:</a:t>
            </a:r>
          </a:p>
          <a:p>
            <a:pPr marL="457200" indent="-457200">
              <a:buAutoNum type="arabicPeriod"/>
            </a:pPr>
            <a:r>
              <a:rPr lang="en-US" sz="2000" dirty="0" smtClean="0">
                <a:solidFill>
                  <a:schemeClr val="bg1"/>
                </a:solidFill>
              </a:rPr>
              <a:t>Sound Card.</a:t>
            </a:r>
          </a:p>
          <a:p>
            <a:pPr marL="457200" indent="-457200">
              <a:buAutoNum type="arabicPeriod"/>
            </a:pPr>
            <a:r>
              <a:rPr lang="en-US" sz="2000" dirty="0" smtClean="0">
                <a:solidFill>
                  <a:schemeClr val="bg1"/>
                </a:solidFill>
              </a:rPr>
              <a:t>NIC.</a:t>
            </a:r>
          </a:p>
          <a:p>
            <a:pPr marL="457200" indent="-457200">
              <a:buAutoNum type="arabicPeriod"/>
            </a:pPr>
            <a:r>
              <a:rPr lang="en-US" sz="2000" dirty="0" smtClean="0">
                <a:solidFill>
                  <a:schemeClr val="bg1"/>
                </a:solidFill>
              </a:rPr>
              <a:t>Modem.</a:t>
            </a:r>
            <a:endParaRPr lang="en-US" sz="2000" dirty="0">
              <a:solidFill>
                <a:schemeClr val="bg1"/>
              </a:solidFill>
            </a:endParaRPr>
          </a:p>
        </p:txBody>
      </p:sp>
      <p:pic>
        <p:nvPicPr>
          <p:cNvPr id="3074" name="Picture 2" descr="C:\Users\Rama\Downloads\ip-4s3.jpg"/>
          <p:cNvPicPr>
            <a:picLocks noChangeAspect="1" noChangeArrowheads="1"/>
          </p:cNvPicPr>
          <p:nvPr/>
        </p:nvPicPr>
        <p:blipFill rotWithShape="1">
          <a:blip r:embed="rId2">
            <a:extLst>
              <a:ext uri="{28A0092B-C50C-407E-A947-70E740481C1C}">
                <a14:useLocalDpi xmlns:a14="http://schemas.microsoft.com/office/drawing/2010/main" val="0"/>
              </a:ext>
            </a:extLst>
          </a:blip>
          <a:srcRect l="3674" t="4611" r="2944" b="17435"/>
          <a:stretch/>
        </p:blipFill>
        <p:spPr bwMode="auto">
          <a:xfrm>
            <a:off x="5670709" y="2316157"/>
            <a:ext cx="5937074" cy="2968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8870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491262" y="425984"/>
            <a:ext cx="99692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sz="3600" dirty="0">
                <a:solidFill>
                  <a:schemeClr val="bg1"/>
                </a:solidFill>
              </a:rPr>
              <a:t>PCI </a:t>
            </a:r>
            <a:r>
              <a:rPr lang="en-US" sz="3600" dirty="0" smtClean="0">
                <a:solidFill>
                  <a:schemeClr val="bg1"/>
                </a:solidFill>
              </a:rPr>
              <a:t>(Peripheral </a:t>
            </a:r>
            <a:r>
              <a:rPr lang="en-US" sz="3600" dirty="0">
                <a:solidFill>
                  <a:schemeClr val="bg1"/>
                </a:solidFill>
              </a:rPr>
              <a:t>C</a:t>
            </a:r>
            <a:r>
              <a:rPr lang="en-US" sz="3600" dirty="0" smtClean="0">
                <a:solidFill>
                  <a:schemeClr val="bg1"/>
                </a:solidFill>
              </a:rPr>
              <a:t>omponent Interconnect)</a:t>
            </a:r>
            <a:endParaRPr lang="en-US" sz="3600" dirty="0">
              <a:solidFill>
                <a:schemeClr val="bg1"/>
              </a:solidFill>
            </a:endParaRPr>
          </a:p>
        </p:txBody>
      </p:sp>
      <p:sp>
        <p:nvSpPr>
          <p:cNvPr id="11" name="Rectangle 5"/>
          <p:cNvSpPr>
            <a:spLocks noChangeArrowheads="1"/>
          </p:cNvSpPr>
          <p:nvPr/>
        </p:nvSpPr>
        <p:spPr bwMode="auto">
          <a:xfrm>
            <a:off x="518156" y="1339897"/>
            <a:ext cx="110795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just"/>
            <a:r>
              <a:rPr lang="en-US" sz="2000" dirty="0">
                <a:solidFill>
                  <a:schemeClr val="bg1"/>
                </a:solidFill>
              </a:rPr>
              <a:t>Slot PCI </a:t>
            </a:r>
            <a:r>
              <a:rPr lang="en-US" sz="2000" dirty="0" err="1" smtClean="0">
                <a:solidFill>
                  <a:schemeClr val="bg1"/>
                </a:solidFill>
              </a:rPr>
              <a:t>adalah</a:t>
            </a:r>
            <a:r>
              <a:rPr lang="en-US" sz="2000" dirty="0" smtClean="0">
                <a:solidFill>
                  <a:schemeClr val="bg1"/>
                </a:solidFill>
              </a:rPr>
              <a:t> slot yang </a:t>
            </a:r>
            <a:r>
              <a:rPr lang="en-US" sz="2000" dirty="0" err="1" smtClean="0">
                <a:solidFill>
                  <a:schemeClr val="bg1"/>
                </a:solidFill>
              </a:rPr>
              <a:t>multifungsi</a:t>
            </a:r>
            <a:r>
              <a:rPr lang="en-US" sz="2000" dirty="0" smtClean="0">
                <a:solidFill>
                  <a:schemeClr val="bg1"/>
                </a:solidFill>
              </a:rPr>
              <a:t> </a:t>
            </a:r>
            <a:r>
              <a:rPr lang="en-US" sz="2000" dirty="0" err="1" smtClean="0">
                <a:solidFill>
                  <a:schemeClr val="bg1"/>
                </a:solidFill>
              </a:rPr>
              <a:t>dan</a:t>
            </a:r>
            <a:r>
              <a:rPr lang="en-US" sz="2000" dirty="0" smtClean="0">
                <a:solidFill>
                  <a:schemeClr val="bg1"/>
                </a:solidFill>
              </a:rPr>
              <a:t> </a:t>
            </a:r>
            <a:r>
              <a:rPr lang="en-US" sz="2000" dirty="0" err="1" smtClean="0">
                <a:solidFill>
                  <a:schemeClr val="bg1"/>
                </a:solidFill>
              </a:rPr>
              <a:t>banyak</a:t>
            </a:r>
            <a:r>
              <a:rPr lang="en-US" sz="2000" dirty="0" smtClean="0">
                <a:solidFill>
                  <a:schemeClr val="bg1"/>
                </a:solidFill>
              </a:rPr>
              <a:t> </a:t>
            </a:r>
            <a:r>
              <a:rPr lang="en-US" sz="2000" dirty="0" err="1" smtClean="0">
                <a:solidFill>
                  <a:schemeClr val="bg1"/>
                </a:solidFill>
              </a:rPr>
              <a:t>digunakan</a:t>
            </a:r>
            <a:r>
              <a:rPr lang="en-US" sz="2000" dirty="0" smtClean="0">
                <a:solidFill>
                  <a:schemeClr val="bg1"/>
                </a:solidFill>
              </a:rPr>
              <a:t> </a:t>
            </a:r>
            <a:r>
              <a:rPr lang="en-US" sz="2000" dirty="0" err="1" smtClean="0">
                <a:solidFill>
                  <a:schemeClr val="bg1"/>
                </a:solidFill>
              </a:rPr>
              <a:t>untuk</a:t>
            </a:r>
            <a:r>
              <a:rPr lang="en-US" sz="2000" dirty="0" smtClean="0">
                <a:solidFill>
                  <a:schemeClr val="bg1"/>
                </a:solidFill>
              </a:rPr>
              <a:t> </a:t>
            </a:r>
            <a:r>
              <a:rPr lang="en-US" sz="2000" dirty="0" err="1" smtClean="0">
                <a:solidFill>
                  <a:schemeClr val="bg1"/>
                </a:solidFill>
              </a:rPr>
              <a:t>beberapa</a:t>
            </a:r>
            <a:r>
              <a:rPr lang="en-US" sz="2000" dirty="0" smtClean="0">
                <a:solidFill>
                  <a:schemeClr val="bg1"/>
                </a:solidFill>
              </a:rPr>
              <a:t> peripheral </a:t>
            </a:r>
            <a:r>
              <a:rPr lang="en-US" sz="2000" dirty="0" err="1" smtClean="0">
                <a:solidFill>
                  <a:schemeClr val="bg1"/>
                </a:solidFill>
              </a:rPr>
              <a:t>tambahan</a:t>
            </a:r>
            <a:r>
              <a:rPr lang="en-US" sz="2000" dirty="0" smtClean="0">
                <a:solidFill>
                  <a:schemeClr val="bg1"/>
                </a:solidFill>
              </a:rPr>
              <a:t> </a:t>
            </a:r>
            <a:r>
              <a:rPr lang="en-US" sz="2000" dirty="0" err="1" smtClean="0">
                <a:solidFill>
                  <a:schemeClr val="bg1"/>
                </a:solidFill>
              </a:rPr>
              <a:t>komputer</a:t>
            </a:r>
            <a:r>
              <a:rPr lang="en-US" sz="2000" dirty="0" smtClean="0">
                <a:solidFill>
                  <a:schemeClr val="bg1"/>
                </a:solidFill>
              </a:rPr>
              <a:t>. </a:t>
            </a:r>
            <a:endParaRPr lang="en-US" sz="2000" dirty="0">
              <a:solidFill>
                <a:schemeClr val="bg1"/>
              </a:solidFill>
            </a:endParaRPr>
          </a:p>
        </p:txBody>
      </p:sp>
      <p:sp>
        <p:nvSpPr>
          <p:cNvPr id="14" name="Rectangle 6"/>
          <p:cNvSpPr>
            <a:spLocks noChangeArrowheads="1"/>
          </p:cNvSpPr>
          <p:nvPr/>
        </p:nvSpPr>
        <p:spPr bwMode="auto">
          <a:xfrm>
            <a:off x="518351" y="2349797"/>
            <a:ext cx="515474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just"/>
            <a:r>
              <a:rPr lang="en-US" sz="2000" dirty="0">
                <a:solidFill>
                  <a:schemeClr val="bg1"/>
                </a:solidFill>
              </a:rPr>
              <a:t>Peripheral yang </a:t>
            </a:r>
            <a:r>
              <a:rPr lang="en-US" sz="2000" dirty="0" err="1">
                <a:solidFill>
                  <a:schemeClr val="bg1"/>
                </a:solidFill>
              </a:rPr>
              <a:t>menggunakan</a:t>
            </a:r>
            <a:r>
              <a:rPr lang="en-US" sz="2000" dirty="0">
                <a:solidFill>
                  <a:schemeClr val="bg1"/>
                </a:solidFill>
              </a:rPr>
              <a:t> slot </a:t>
            </a:r>
            <a:r>
              <a:rPr lang="en-US" sz="2000" dirty="0" smtClean="0">
                <a:solidFill>
                  <a:schemeClr val="bg1"/>
                </a:solidFill>
              </a:rPr>
              <a:t>PCI </a:t>
            </a:r>
            <a:r>
              <a:rPr lang="en-US" sz="2000" dirty="0" err="1" smtClean="0">
                <a:solidFill>
                  <a:schemeClr val="bg1"/>
                </a:solidFill>
              </a:rPr>
              <a:t>antara</a:t>
            </a:r>
            <a:r>
              <a:rPr lang="en-US" sz="2000" dirty="0" smtClean="0">
                <a:solidFill>
                  <a:schemeClr val="bg1"/>
                </a:solidFill>
              </a:rPr>
              <a:t> </a:t>
            </a:r>
            <a:r>
              <a:rPr lang="en-US" sz="2000" dirty="0">
                <a:solidFill>
                  <a:schemeClr val="bg1"/>
                </a:solidFill>
              </a:rPr>
              <a:t>lain </a:t>
            </a:r>
            <a:r>
              <a:rPr lang="en-US" sz="2000" dirty="0" err="1">
                <a:solidFill>
                  <a:schemeClr val="bg1"/>
                </a:solidFill>
              </a:rPr>
              <a:t>adalah</a:t>
            </a:r>
            <a:r>
              <a:rPr lang="en-US" sz="2000" dirty="0">
                <a:solidFill>
                  <a:schemeClr val="bg1"/>
                </a:solidFill>
              </a:rPr>
              <a:t> </a:t>
            </a:r>
            <a:r>
              <a:rPr lang="en-US" sz="2000" dirty="0" smtClean="0">
                <a:solidFill>
                  <a:schemeClr val="bg1"/>
                </a:solidFill>
              </a:rPr>
              <a:t>:</a:t>
            </a:r>
          </a:p>
          <a:p>
            <a:pPr marL="457200" indent="-457200">
              <a:buAutoNum type="arabicPeriod"/>
            </a:pPr>
            <a:r>
              <a:rPr lang="en-US" sz="2000" dirty="0" smtClean="0">
                <a:solidFill>
                  <a:schemeClr val="bg1"/>
                </a:solidFill>
              </a:rPr>
              <a:t>Sound Card.</a:t>
            </a:r>
          </a:p>
          <a:p>
            <a:pPr marL="457200" indent="-457200">
              <a:buAutoNum type="arabicPeriod"/>
            </a:pPr>
            <a:r>
              <a:rPr lang="en-US" sz="2000" dirty="0" smtClean="0">
                <a:solidFill>
                  <a:schemeClr val="bg1"/>
                </a:solidFill>
              </a:rPr>
              <a:t>NIC.</a:t>
            </a:r>
            <a:endParaRPr lang="en-US" sz="2000" dirty="0">
              <a:solidFill>
                <a:schemeClr val="bg1"/>
              </a:solidFill>
            </a:endParaRPr>
          </a:p>
        </p:txBody>
      </p:sp>
      <p:pic>
        <p:nvPicPr>
          <p:cNvPr id="2050" name="Picture 2" descr="C:\Users\Rama\Downloads\pci-slot-computer-slots-computer-main-board-5591806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947"/>
          <a:stretch/>
        </p:blipFill>
        <p:spPr bwMode="auto">
          <a:xfrm>
            <a:off x="6208806" y="2510585"/>
            <a:ext cx="5388920" cy="3333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5238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532382" y="460219"/>
            <a:ext cx="74235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sz="3600" dirty="0" smtClean="0">
                <a:solidFill>
                  <a:schemeClr val="bg1"/>
                </a:solidFill>
              </a:rPr>
              <a:t>AGP </a:t>
            </a:r>
            <a:r>
              <a:rPr lang="id-ID" sz="3600" dirty="0">
                <a:solidFill>
                  <a:schemeClr val="bg1"/>
                </a:solidFill>
              </a:rPr>
              <a:t>(Accelerated Graphic Port)</a:t>
            </a:r>
            <a:endParaRPr lang="en-US" sz="3600" dirty="0">
              <a:solidFill>
                <a:schemeClr val="bg1"/>
              </a:solidFill>
            </a:endParaRPr>
          </a:p>
        </p:txBody>
      </p:sp>
      <p:sp>
        <p:nvSpPr>
          <p:cNvPr id="5" name="Rectangle 5"/>
          <p:cNvSpPr>
            <a:spLocks noChangeArrowheads="1"/>
          </p:cNvSpPr>
          <p:nvPr/>
        </p:nvSpPr>
        <p:spPr bwMode="auto">
          <a:xfrm>
            <a:off x="491262" y="1339897"/>
            <a:ext cx="110795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just"/>
            <a:r>
              <a:rPr lang="en-US" sz="2000" dirty="0">
                <a:solidFill>
                  <a:schemeClr val="bg1"/>
                </a:solidFill>
              </a:rPr>
              <a:t>Slot </a:t>
            </a:r>
            <a:r>
              <a:rPr lang="en-US" sz="2000" dirty="0" smtClean="0">
                <a:solidFill>
                  <a:schemeClr val="bg1"/>
                </a:solidFill>
              </a:rPr>
              <a:t>AGP </a:t>
            </a:r>
            <a:r>
              <a:rPr lang="en-US" sz="2000" dirty="0" err="1" smtClean="0">
                <a:solidFill>
                  <a:schemeClr val="bg1"/>
                </a:solidFill>
              </a:rPr>
              <a:t>adalah</a:t>
            </a:r>
            <a:r>
              <a:rPr lang="en-US" sz="2000" dirty="0" smtClean="0">
                <a:solidFill>
                  <a:schemeClr val="bg1"/>
                </a:solidFill>
              </a:rPr>
              <a:t> </a:t>
            </a:r>
            <a:r>
              <a:rPr lang="en-US" sz="2000" dirty="0" err="1" smtClean="0">
                <a:solidFill>
                  <a:schemeClr val="bg1"/>
                </a:solidFill>
              </a:rPr>
              <a:t>sebuah</a:t>
            </a:r>
            <a:r>
              <a:rPr lang="en-US" sz="2000" dirty="0" smtClean="0">
                <a:solidFill>
                  <a:schemeClr val="bg1"/>
                </a:solidFill>
              </a:rPr>
              <a:t> slot yang </a:t>
            </a:r>
            <a:r>
              <a:rPr lang="en-US" sz="2000" dirty="0" err="1" smtClean="0">
                <a:solidFill>
                  <a:schemeClr val="bg1"/>
                </a:solidFill>
              </a:rPr>
              <a:t>dikhususkan</a:t>
            </a:r>
            <a:r>
              <a:rPr lang="en-US" sz="2000" dirty="0" smtClean="0">
                <a:solidFill>
                  <a:schemeClr val="bg1"/>
                </a:solidFill>
              </a:rPr>
              <a:t> </a:t>
            </a:r>
            <a:r>
              <a:rPr lang="en-US" sz="2000" dirty="0" err="1" smtClean="0">
                <a:solidFill>
                  <a:schemeClr val="bg1"/>
                </a:solidFill>
              </a:rPr>
              <a:t>sebagai</a:t>
            </a:r>
            <a:r>
              <a:rPr lang="en-US" sz="2000" dirty="0" smtClean="0">
                <a:solidFill>
                  <a:schemeClr val="bg1"/>
                </a:solidFill>
              </a:rPr>
              <a:t> slot </a:t>
            </a:r>
            <a:r>
              <a:rPr lang="en-US" sz="2000" dirty="0" err="1" smtClean="0">
                <a:solidFill>
                  <a:schemeClr val="bg1"/>
                </a:solidFill>
              </a:rPr>
              <a:t>pendukung</a:t>
            </a:r>
            <a:r>
              <a:rPr lang="en-US" sz="2000" dirty="0" smtClean="0">
                <a:solidFill>
                  <a:schemeClr val="bg1"/>
                </a:solidFill>
              </a:rPr>
              <a:t> </a:t>
            </a:r>
            <a:r>
              <a:rPr lang="en-US" sz="2000" dirty="0" err="1" smtClean="0">
                <a:solidFill>
                  <a:schemeClr val="bg1"/>
                </a:solidFill>
              </a:rPr>
              <a:t>kartu</a:t>
            </a:r>
            <a:r>
              <a:rPr lang="en-US" sz="2000" dirty="0" smtClean="0">
                <a:solidFill>
                  <a:schemeClr val="bg1"/>
                </a:solidFill>
              </a:rPr>
              <a:t> </a:t>
            </a:r>
            <a:r>
              <a:rPr lang="en-US" sz="2000" dirty="0" err="1" smtClean="0">
                <a:solidFill>
                  <a:schemeClr val="bg1"/>
                </a:solidFill>
              </a:rPr>
              <a:t>grafis</a:t>
            </a:r>
            <a:r>
              <a:rPr lang="en-US" sz="2000" dirty="0" smtClean="0">
                <a:solidFill>
                  <a:schemeClr val="bg1"/>
                </a:solidFill>
              </a:rPr>
              <a:t> </a:t>
            </a:r>
            <a:r>
              <a:rPr lang="en-US" sz="2000" dirty="0" err="1" smtClean="0">
                <a:solidFill>
                  <a:schemeClr val="bg1"/>
                </a:solidFill>
              </a:rPr>
              <a:t>berkinerja</a:t>
            </a:r>
            <a:r>
              <a:rPr lang="en-US" sz="2000" dirty="0" smtClean="0">
                <a:solidFill>
                  <a:schemeClr val="bg1"/>
                </a:solidFill>
              </a:rPr>
              <a:t> </a:t>
            </a:r>
            <a:r>
              <a:rPr lang="en-US" sz="2000" dirty="0" err="1" smtClean="0">
                <a:solidFill>
                  <a:schemeClr val="bg1"/>
                </a:solidFill>
              </a:rPr>
              <a:t>tinggi</a:t>
            </a:r>
            <a:r>
              <a:rPr lang="en-US" sz="2000" dirty="0" smtClean="0">
                <a:solidFill>
                  <a:schemeClr val="bg1"/>
                </a:solidFill>
              </a:rPr>
              <a:t>. </a:t>
            </a:r>
            <a:endParaRPr lang="en-US" sz="2000" dirty="0">
              <a:solidFill>
                <a:schemeClr val="bg1"/>
              </a:solidFill>
            </a:endParaRPr>
          </a:p>
        </p:txBody>
      </p:sp>
      <p:sp>
        <p:nvSpPr>
          <p:cNvPr id="6" name="Rectangle 6"/>
          <p:cNvSpPr>
            <a:spLocks noChangeArrowheads="1"/>
          </p:cNvSpPr>
          <p:nvPr/>
        </p:nvSpPr>
        <p:spPr bwMode="auto">
          <a:xfrm>
            <a:off x="491457" y="2299320"/>
            <a:ext cx="515474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just"/>
            <a:r>
              <a:rPr lang="en-US" sz="2000" dirty="0">
                <a:solidFill>
                  <a:schemeClr val="bg1"/>
                </a:solidFill>
              </a:rPr>
              <a:t>Peripheral yang </a:t>
            </a:r>
            <a:r>
              <a:rPr lang="en-US" sz="2000" dirty="0" err="1">
                <a:solidFill>
                  <a:schemeClr val="bg1"/>
                </a:solidFill>
              </a:rPr>
              <a:t>menggunakan</a:t>
            </a:r>
            <a:r>
              <a:rPr lang="en-US" sz="2000" dirty="0">
                <a:solidFill>
                  <a:schemeClr val="bg1"/>
                </a:solidFill>
              </a:rPr>
              <a:t> slot </a:t>
            </a:r>
            <a:r>
              <a:rPr lang="en-US" sz="2000" dirty="0" smtClean="0">
                <a:solidFill>
                  <a:schemeClr val="bg1"/>
                </a:solidFill>
              </a:rPr>
              <a:t>AGP </a:t>
            </a:r>
            <a:r>
              <a:rPr lang="en-US" sz="2000" dirty="0" err="1" smtClean="0">
                <a:solidFill>
                  <a:schemeClr val="bg1"/>
                </a:solidFill>
              </a:rPr>
              <a:t>antara</a:t>
            </a:r>
            <a:r>
              <a:rPr lang="en-US" sz="2000" dirty="0" smtClean="0">
                <a:solidFill>
                  <a:schemeClr val="bg1"/>
                </a:solidFill>
              </a:rPr>
              <a:t> </a:t>
            </a:r>
            <a:r>
              <a:rPr lang="en-US" sz="2000" dirty="0">
                <a:solidFill>
                  <a:schemeClr val="bg1"/>
                </a:solidFill>
              </a:rPr>
              <a:t>lain </a:t>
            </a:r>
            <a:r>
              <a:rPr lang="en-US" sz="2000" dirty="0" err="1">
                <a:solidFill>
                  <a:schemeClr val="bg1"/>
                </a:solidFill>
              </a:rPr>
              <a:t>adalah</a:t>
            </a:r>
            <a:r>
              <a:rPr lang="en-US" sz="2000" dirty="0">
                <a:solidFill>
                  <a:schemeClr val="bg1"/>
                </a:solidFill>
              </a:rPr>
              <a:t> </a:t>
            </a:r>
            <a:r>
              <a:rPr lang="en-US" sz="2000" dirty="0" smtClean="0">
                <a:solidFill>
                  <a:schemeClr val="bg1"/>
                </a:solidFill>
              </a:rPr>
              <a:t>VGA Card.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7302" y="2334918"/>
            <a:ext cx="4913715" cy="3694431"/>
          </a:xfrm>
          <a:prstGeom prst="rect">
            <a:avLst/>
          </a:prstGeom>
        </p:spPr>
      </p:pic>
    </p:spTree>
    <p:extLst>
      <p:ext uri="{BB962C8B-B14F-4D97-AF65-F5344CB8AC3E}">
        <p14:creationId xmlns:p14="http://schemas.microsoft.com/office/powerpoint/2010/main" val="17607355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465147" y="433325"/>
            <a:ext cx="4818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sz="3600" dirty="0" smtClean="0">
                <a:solidFill>
                  <a:schemeClr val="bg1"/>
                </a:solidFill>
              </a:rPr>
              <a:t>PCI-E (PCI Express)</a:t>
            </a:r>
            <a:endParaRPr lang="en-US" sz="3600" dirty="0">
              <a:solidFill>
                <a:schemeClr val="bg1"/>
              </a:solidFill>
            </a:endParaRPr>
          </a:p>
        </p:txBody>
      </p:sp>
      <p:sp>
        <p:nvSpPr>
          <p:cNvPr id="11" name="Rectangle 5"/>
          <p:cNvSpPr>
            <a:spLocks noChangeArrowheads="1"/>
          </p:cNvSpPr>
          <p:nvPr/>
        </p:nvSpPr>
        <p:spPr bwMode="auto">
          <a:xfrm>
            <a:off x="492041" y="1341482"/>
            <a:ext cx="1113470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just"/>
            <a:r>
              <a:rPr lang="en-US" sz="2000" dirty="0" smtClean="0">
                <a:solidFill>
                  <a:schemeClr val="bg1"/>
                </a:solidFill>
              </a:rPr>
              <a:t>Slot </a:t>
            </a:r>
            <a:r>
              <a:rPr lang="en-US" sz="2000" dirty="0" err="1" smtClean="0">
                <a:solidFill>
                  <a:schemeClr val="bg1"/>
                </a:solidFill>
              </a:rPr>
              <a:t>ekstensi</a:t>
            </a:r>
            <a:r>
              <a:rPr lang="en-US" sz="2000" dirty="0" smtClean="0">
                <a:solidFill>
                  <a:schemeClr val="bg1"/>
                </a:solidFill>
              </a:rPr>
              <a:t> </a:t>
            </a:r>
            <a:r>
              <a:rPr lang="en-US" sz="2000" dirty="0" err="1" smtClean="0">
                <a:solidFill>
                  <a:schemeClr val="bg1"/>
                </a:solidFill>
              </a:rPr>
              <a:t>terbaru</a:t>
            </a:r>
            <a:r>
              <a:rPr lang="en-US" sz="2000" dirty="0" smtClean="0">
                <a:solidFill>
                  <a:schemeClr val="bg1"/>
                </a:solidFill>
              </a:rPr>
              <a:t> </a:t>
            </a:r>
            <a:r>
              <a:rPr lang="en-US" sz="2000" dirty="0">
                <a:solidFill>
                  <a:schemeClr val="bg1"/>
                </a:solidFill>
              </a:rPr>
              <a:t>yang </a:t>
            </a:r>
            <a:r>
              <a:rPr lang="en-US" sz="2000" dirty="0" err="1">
                <a:solidFill>
                  <a:schemeClr val="bg1"/>
                </a:solidFill>
              </a:rPr>
              <a:t>disiapkan</a:t>
            </a:r>
            <a:r>
              <a:rPr lang="en-US" sz="2000" dirty="0">
                <a:solidFill>
                  <a:schemeClr val="bg1"/>
                </a:solidFill>
              </a:rPr>
              <a:t> </a:t>
            </a:r>
            <a:r>
              <a:rPr lang="en-US" sz="2000" dirty="0" err="1">
                <a:solidFill>
                  <a:schemeClr val="bg1"/>
                </a:solidFill>
              </a:rPr>
              <a:t>untuk</a:t>
            </a:r>
            <a:r>
              <a:rPr lang="en-US" sz="2000" dirty="0">
                <a:solidFill>
                  <a:schemeClr val="bg1"/>
                </a:solidFill>
              </a:rPr>
              <a:t> </a:t>
            </a:r>
            <a:r>
              <a:rPr lang="en-US" sz="2000" dirty="0" err="1">
                <a:solidFill>
                  <a:schemeClr val="bg1"/>
                </a:solidFill>
              </a:rPr>
              <a:t>menggantikan</a:t>
            </a:r>
            <a:r>
              <a:rPr lang="en-US" sz="2000" dirty="0">
                <a:solidFill>
                  <a:schemeClr val="bg1"/>
                </a:solidFill>
              </a:rPr>
              <a:t> </a:t>
            </a:r>
            <a:r>
              <a:rPr lang="en-US" sz="2000" dirty="0" smtClean="0">
                <a:solidFill>
                  <a:schemeClr val="bg1"/>
                </a:solidFill>
              </a:rPr>
              <a:t>Slot PCI </a:t>
            </a:r>
            <a:r>
              <a:rPr lang="en-US" sz="2000" dirty="0" err="1">
                <a:solidFill>
                  <a:schemeClr val="bg1"/>
                </a:solidFill>
              </a:rPr>
              <a:t>dan</a:t>
            </a:r>
            <a:r>
              <a:rPr lang="en-US" sz="2000" dirty="0">
                <a:solidFill>
                  <a:schemeClr val="bg1"/>
                </a:solidFill>
              </a:rPr>
              <a:t> AGP</a:t>
            </a:r>
            <a:r>
              <a:rPr lang="en-US" sz="2000" dirty="0" smtClean="0">
                <a:solidFill>
                  <a:schemeClr val="bg1"/>
                </a:solidFill>
              </a:rPr>
              <a:t>. </a:t>
            </a:r>
            <a:r>
              <a:rPr lang="en-US" sz="2000" dirty="0" err="1" smtClean="0">
                <a:solidFill>
                  <a:schemeClr val="bg1"/>
                </a:solidFill>
              </a:rPr>
              <a:t>Untuk</a:t>
            </a:r>
            <a:r>
              <a:rPr lang="en-US" sz="2000" dirty="0" smtClean="0">
                <a:solidFill>
                  <a:schemeClr val="bg1"/>
                </a:solidFill>
              </a:rPr>
              <a:t> </a:t>
            </a:r>
            <a:r>
              <a:rPr lang="en-US" sz="2000" dirty="0">
                <a:solidFill>
                  <a:schemeClr val="bg1"/>
                </a:solidFill>
              </a:rPr>
              <a:t>Graphic Card </a:t>
            </a:r>
            <a:r>
              <a:rPr lang="en-US" sz="2000" dirty="0" err="1">
                <a:solidFill>
                  <a:schemeClr val="bg1"/>
                </a:solidFill>
              </a:rPr>
              <a:t>menggunakan</a:t>
            </a:r>
            <a:r>
              <a:rPr lang="en-US" sz="2000" dirty="0">
                <a:solidFill>
                  <a:schemeClr val="bg1"/>
                </a:solidFill>
              </a:rPr>
              <a:t> x16 PCI Express </a:t>
            </a:r>
            <a:r>
              <a:rPr lang="en-US" sz="2000" dirty="0" smtClean="0">
                <a:solidFill>
                  <a:schemeClr val="bg1"/>
                </a:solidFill>
              </a:rPr>
              <a:t>slot.</a:t>
            </a:r>
            <a:endParaRPr lang="en-US" sz="2000" dirty="0">
              <a:solidFill>
                <a:schemeClr val="bg1"/>
              </a:solidFill>
            </a:endParaRPr>
          </a:p>
        </p:txBody>
      </p:sp>
      <p:sp>
        <p:nvSpPr>
          <p:cNvPr id="6" name="Rectangle 6"/>
          <p:cNvSpPr>
            <a:spLocks noChangeArrowheads="1"/>
          </p:cNvSpPr>
          <p:nvPr/>
        </p:nvSpPr>
        <p:spPr bwMode="auto">
          <a:xfrm>
            <a:off x="491263" y="2290459"/>
            <a:ext cx="574817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just"/>
            <a:r>
              <a:rPr lang="en-US" sz="2000" dirty="0">
                <a:solidFill>
                  <a:schemeClr val="bg1"/>
                </a:solidFill>
              </a:rPr>
              <a:t>Peripheral yang </a:t>
            </a:r>
            <a:r>
              <a:rPr lang="en-US" sz="2000" dirty="0" err="1">
                <a:solidFill>
                  <a:schemeClr val="bg1"/>
                </a:solidFill>
              </a:rPr>
              <a:t>menggunakan</a:t>
            </a:r>
            <a:r>
              <a:rPr lang="en-US" sz="2000" dirty="0">
                <a:solidFill>
                  <a:schemeClr val="bg1"/>
                </a:solidFill>
              </a:rPr>
              <a:t> slot </a:t>
            </a:r>
            <a:r>
              <a:rPr lang="en-US" sz="2000" dirty="0" smtClean="0">
                <a:solidFill>
                  <a:schemeClr val="bg1"/>
                </a:solidFill>
              </a:rPr>
              <a:t>PCI-E </a:t>
            </a:r>
            <a:r>
              <a:rPr lang="en-US" sz="2000" dirty="0" err="1" smtClean="0">
                <a:solidFill>
                  <a:schemeClr val="bg1"/>
                </a:solidFill>
              </a:rPr>
              <a:t>antara</a:t>
            </a:r>
            <a:r>
              <a:rPr lang="en-US" sz="2000" dirty="0" smtClean="0">
                <a:solidFill>
                  <a:schemeClr val="bg1"/>
                </a:solidFill>
              </a:rPr>
              <a:t> </a:t>
            </a:r>
            <a:r>
              <a:rPr lang="en-US" sz="2000" dirty="0">
                <a:solidFill>
                  <a:schemeClr val="bg1"/>
                </a:solidFill>
              </a:rPr>
              <a:t>lain </a:t>
            </a:r>
            <a:r>
              <a:rPr lang="en-US" sz="2000" dirty="0" err="1">
                <a:solidFill>
                  <a:schemeClr val="bg1"/>
                </a:solidFill>
              </a:rPr>
              <a:t>adalah</a:t>
            </a:r>
            <a:r>
              <a:rPr lang="en-US" sz="2000" dirty="0">
                <a:solidFill>
                  <a:schemeClr val="bg1"/>
                </a:solidFill>
              </a:rPr>
              <a:t> </a:t>
            </a:r>
            <a:r>
              <a:rPr lang="en-US" sz="2000" dirty="0" smtClean="0">
                <a:solidFill>
                  <a:schemeClr val="bg1"/>
                </a:solidFill>
              </a:rPr>
              <a:t>:</a:t>
            </a:r>
          </a:p>
          <a:p>
            <a:pPr marL="457200" indent="-457200">
              <a:buAutoNum type="arabicPeriod"/>
            </a:pPr>
            <a:r>
              <a:rPr lang="en-US" sz="2000" dirty="0" smtClean="0">
                <a:solidFill>
                  <a:schemeClr val="bg1"/>
                </a:solidFill>
              </a:rPr>
              <a:t>Sound Card.</a:t>
            </a:r>
          </a:p>
          <a:p>
            <a:pPr marL="457200" indent="-457200">
              <a:buAutoNum type="arabicPeriod"/>
            </a:pPr>
            <a:r>
              <a:rPr lang="en-US" sz="2000" dirty="0" smtClean="0">
                <a:solidFill>
                  <a:schemeClr val="bg1"/>
                </a:solidFill>
              </a:rPr>
              <a:t>VGA Card (x16).</a:t>
            </a:r>
          </a:p>
          <a:p>
            <a:pPr marL="457200" indent="-457200">
              <a:buAutoNum type="arabicPeriod"/>
            </a:pPr>
            <a:r>
              <a:rPr lang="en-US" sz="2000" dirty="0" smtClean="0">
                <a:solidFill>
                  <a:schemeClr val="bg1"/>
                </a:solidFill>
              </a:rPr>
              <a:t>NIC.</a:t>
            </a:r>
          </a:p>
        </p:txBody>
      </p:sp>
      <p:pic>
        <p:nvPicPr>
          <p:cNvPr id="4098" name="Picture 2" descr="C:\Users\Rama\Downloads\350px-PCIExpress.jpg"/>
          <p:cNvPicPr>
            <a:picLocks noChangeAspect="1" noChangeArrowheads="1"/>
          </p:cNvPicPr>
          <p:nvPr/>
        </p:nvPicPr>
        <p:blipFill rotWithShape="1">
          <a:blip r:embed="rId2">
            <a:extLst>
              <a:ext uri="{28A0092B-C50C-407E-A947-70E740481C1C}">
                <a14:useLocalDpi xmlns:a14="http://schemas.microsoft.com/office/drawing/2010/main" val="0"/>
              </a:ext>
            </a:extLst>
          </a:blip>
          <a:srcRect b="21518"/>
          <a:stretch/>
        </p:blipFill>
        <p:spPr bwMode="auto">
          <a:xfrm>
            <a:off x="6504267" y="2290459"/>
            <a:ext cx="5077585" cy="269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5959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p:cNvSpPr>
            <a:spLocks noChangeArrowheads="1"/>
          </p:cNvSpPr>
          <p:nvPr/>
        </p:nvSpPr>
        <p:spPr bwMode="auto">
          <a:xfrm>
            <a:off x="490331" y="448855"/>
            <a:ext cx="41953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r>
              <a:rPr lang="en-US" sz="3600" b="1" dirty="0" smtClean="0">
                <a:solidFill>
                  <a:schemeClr val="bg1"/>
                </a:solidFill>
              </a:rPr>
              <a:t>Expansion Card</a:t>
            </a:r>
            <a:endParaRPr lang="en-US" sz="3600" b="1" dirty="0">
              <a:solidFill>
                <a:schemeClr val="bg1"/>
              </a:solidFill>
            </a:endParaRPr>
          </a:p>
        </p:txBody>
      </p:sp>
      <p:sp>
        <p:nvSpPr>
          <p:cNvPr id="2" name="Rectangle 1"/>
          <p:cNvSpPr/>
          <p:nvPr/>
        </p:nvSpPr>
        <p:spPr>
          <a:xfrm>
            <a:off x="503778" y="2015773"/>
            <a:ext cx="11105126" cy="1200329"/>
          </a:xfrm>
          <a:prstGeom prst="rect">
            <a:avLst/>
          </a:prstGeom>
        </p:spPr>
        <p:txBody>
          <a:bodyPr wrap="square">
            <a:spAutoFit/>
          </a:bodyPr>
          <a:lstStyle/>
          <a:p>
            <a:pPr algn="just"/>
            <a:r>
              <a:rPr 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a:t>
            </a:r>
            <a:r>
              <a:rPr lang="id-ID"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erangkat </a:t>
            </a:r>
            <a:r>
              <a:rPr lang="id-ID" sz="2400" dirty="0">
                <a:solidFill>
                  <a:schemeClr val="bg1"/>
                </a:solidFill>
                <a:latin typeface="Verdana" panose="020B0604030504040204" pitchFamily="34" charset="0"/>
                <a:ea typeface="Verdana" panose="020B0604030504040204" pitchFamily="34" charset="0"/>
                <a:cs typeface="Verdana" panose="020B0604030504040204" pitchFamily="34" charset="0"/>
              </a:rPr>
              <a:t>keras komputer </a:t>
            </a:r>
            <a:r>
              <a:rPr lang="en-US" sz="24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berbentuk</a:t>
            </a:r>
            <a:r>
              <a:rPr 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4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kartu</a:t>
            </a:r>
            <a:r>
              <a:rPr 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id-ID"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yang </a:t>
            </a:r>
            <a:r>
              <a:rPr lang="id-ID" sz="2400" dirty="0">
                <a:solidFill>
                  <a:schemeClr val="bg1"/>
                </a:solidFill>
                <a:latin typeface="Verdana" panose="020B0604030504040204" pitchFamily="34" charset="0"/>
                <a:ea typeface="Verdana" panose="020B0604030504040204" pitchFamily="34" charset="0"/>
                <a:cs typeface="Verdana" panose="020B0604030504040204" pitchFamily="34" charset="0"/>
              </a:rPr>
              <a:t>termasuk golongan peripheral komputer yang berbentuk papan sirkuit cetak yang akan </a:t>
            </a:r>
            <a:r>
              <a:rPr lang="id-ID"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terhubung </a:t>
            </a:r>
            <a:r>
              <a:rPr lang="id-ID" sz="2400" dirty="0">
                <a:solidFill>
                  <a:schemeClr val="bg1"/>
                </a:solidFill>
                <a:latin typeface="Verdana" panose="020B0604030504040204" pitchFamily="34" charset="0"/>
                <a:ea typeface="Verdana" panose="020B0604030504040204" pitchFamily="34" charset="0"/>
                <a:cs typeface="Verdana" panose="020B0604030504040204" pitchFamily="34" charset="0"/>
              </a:rPr>
              <a:t>dengan </a:t>
            </a:r>
            <a:r>
              <a:rPr lang="id-ID"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t>
            </a:r>
            <a:r>
              <a:rPr 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o</a:t>
            </a:r>
            <a:r>
              <a:rPr lang="id-ID"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therboard </a:t>
            </a:r>
            <a:r>
              <a:rPr lang="id-ID" sz="2400" dirty="0">
                <a:solidFill>
                  <a:schemeClr val="bg1"/>
                </a:solidFill>
                <a:latin typeface="Verdana" panose="020B0604030504040204" pitchFamily="34" charset="0"/>
                <a:ea typeface="Verdana" panose="020B0604030504040204" pitchFamily="34" charset="0"/>
                <a:cs typeface="Verdana" panose="020B0604030504040204" pitchFamily="34" charset="0"/>
              </a:rPr>
              <a:t>komputer melalui </a:t>
            </a:r>
            <a:r>
              <a:rPr lang="id-ID"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slot </a:t>
            </a:r>
            <a:r>
              <a:rPr lang="id-ID" sz="2400" dirty="0">
                <a:solidFill>
                  <a:schemeClr val="bg1"/>
                </a:solidFill>
                <a:latin typeface="Verdana" panose="020B0604030504040204" pitchFamily="34" charset="0"/>
                <a:ea typeface="Verdana" panose="020B0604030504040204" pitchFamily="34" charset="0"/>
                <a:cs typeface="Verdana" panose="020B0604030504040204" pitchFamily="34" charset="0"/>
              </a:rPr>
              <a:t>ekspansi</a:t>
            </a:r>
            <a:r>
              <a:rPr lang="id-ID"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id-ID"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013471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txBox="1">
            <a:spLocks noChangeArrowheads="1"/>
          </p:cNvSpPr>
          <p:nvPr/>
        </p:nvSpPr>
        <p:spPr>
          <a:xfrm>
            <a:off x="530671" y="472341"/>
            <a:ext cx="4038600" cy="4953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09600" indent="-609600" algn="just">
              <a:defRPr/>
            </a:pPr>
            <a:r>
              <a:rPr lang="en-US" sz="3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VGA Card</a:t>
            </a:r>
          </a:p>
          <a:p>
            <a:pPr marL="609600" indent="-609600">
              <a:defRPr/>
            </a:pPr>
            <a:endPar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Text Box 4"/>
          <p:cNvSpPr txBox="1">
            <a:spLocks noChangeArrowheads="1"/>
          </p:cNvSpPr>
          <p:nvPr/>
        </p:nvSpPr>
        <p:spPr bwMode="auto">
          <a:xfrm>
            <a:off x="544118" y="1439982"/>
            <a:ext cx="113112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just">
              <a:spcBef>
                <a:spcPct val="50000"/>
              </a:spcBef>
            </a:pPr>
            <a:r>
              <a:rPr lang="en-US" dirty="0" err="1" smtClean="0">
                <a:solidFill>
                  <a:schemeClr val="bg1"/>
                </a:solidFill>
              </a:rPr>
              <a:t>Berfungsi</a:t>
            </a:r>
            <a:r>
              <a:rPr lang="en-US" dirty="0" smtClean="0">
                <a:solidFill>
                  <a:schemeClr val="bg1"/>
                </a:solidFill>
              </a:rPr>
              <a:t> </a:t>
            </a:r>
            <a:r>
              <a:rPr lang="en-US" dirty="0" err="1">
                <a:solidFill>
                  <a:schemeClr val="bg1"/>
                </a:solidFill>
              </a:rPr>
              <a:t>untuk</a:t>
            </a:r>
            <a:r>
              <a:rPr lang="en-US" dirty="0">
                <a:solidFill>
                  <a:schemeClr val="bg1"/>
                </a:solidFill>
              </a:rPr>
              <a:t> </a:t>
            </a:r>
            <a:r>
              <a:rPr lang="en-US" dirty="0" err="1">
                <a:solidFill>
                  <a:schemeClr val="bg1"/>
                </a:solidFill>
              </a:rPr>
              <a:t>menghubungkan</a:t>
            </a:r>
            <a:r>
              <a:rPr lang="en-US" dirty="0">
                <a:solidFill>
                  <a:schemeClr val="bg1"/>
                </a:solidFill>
              </a:rPr>
              <a:t> </a:t>
            </a:r>
            <a:r>
              <a:rPr lang="en-US" dirty="0" err="1">
                <a:solidFill>
                  <a:schemeClr val="bg1"/>
                </a:solidFill>
              </a:rPr>
              <a:t>dan</a:t>
            </a:r>
            <a:r>
              <a:rPr lang="en-US" dirty="0">
                <a:solidFill>
                  <a:schemeClr val="bg1"/>
                </a:solidFill>
              </a:rPr>
              <a:t> </a:t>
            </a:r>
            <a:r>
              <a:rPr lang="en-US" dirty="0" err="1">
                <a:solidFill>
                  <a:schemeClr val="bg1"/>
                </a:solidFill>
              </a:rPr>
              <a:t>mengolah</a:t>
            </a:r>
            <a:r>
              <a:rPr lang="en-US" dirty="0">
                <a:solidFill>
                  <a:schemeClr val="bg1"/>
                </a:solidFill>
              </a:rPr>
              <a:t> output yang </a:t>
            </a:r>
            <a:r>
              <a:rPr lang="en-US" dirty="0" err="1">
                <a:solidFill>
                  <a:schemeClr val="bg1"/>
                </a:solidFill>
              </a:rPr>
              <a:t>berupa</a:t>
            </a:r>
            <a:r>
              <a:rPr lang="en-US" dirty="0">
                <a:solidFill>
                  <a:schemeClr val="bg1"/>
                </a:solidFill>
              </a:rPr>
              <a:t> data </a:t>
            </a:r>
            <a:r>
              <a:rPr lang="en-US" dirty="0" err="1">
                <a:solidFill>
                  <a:schemeClr val="bg1"/>
                </a:solidFill>
              </a:rPr>
              <a:t>ke</a:t>
            </a:r>
            <a:r>
              <a:rPr lang="en-US" dirty="0">
                <a:solidFill>
                  <a:schemeClr val="bg1"/>
                </a:solidFill>
              </a:rPr>
              <a:t> monitor, agar </a:t>
            </a:r>
            <a:r>
              <a:rPr lang="en-US" dirty="0" err="1">
                <a:solidFill>
                  <a:schemeClr val="bg1"/>
                </a:solidFill>
              </a:rPr>
              <a:t>dapat</a:t>
            </a:r>
            <a:r>
              <a:rPr lang="en-US" dirty="0">
                <a:solidFill>
                  <a:schemeClr val="bg1"/>
                </a:solidFill>
              </a:rPr>
              <a:t> </a:t>
            </a:r>
            <a:r>
              <a:rPr lang="en-US" dirty="0" err="1">
                <a:solidFill>
                  <a:schemeClr val="bg1"/>
                </a:solidFill>
              </a:rPr>
              <a:t>ditampilkan</a:t>
            </a:r>
            <a:r>
              <a:rPr lang="en-US" dirty="0">
                <a:solidFill>
                  <a:schemeClr val="bg1"/>
                </a:solidFill>
              </a:rPr>
              <a:t> </a:t>
            </a:r>
            <a:r>
              <a:rPr lang="en-US" dirty="0" err="1">
                <a:solidFill>
                  <a:schemeClr val="bg1"/>
                </a:solidFill>
              </a:rPr>
              <a:t>oleh</a:t>
            </a:r>
            <a:r>
              <a:rPr lang="en-US" dirty="0">
                <a:solidFill>
                  <a:schemeClr val="bg1"/>
                </a:solidFill>
              </a:rPr>
              <a:t> </a:t>
            </a:r>
            <a:r>
              <a:rPr lang="en-US" dirty="0" smtClean="0">
                <a:solidFill>
                  <a:schemeClr val="bg1"/>
                </a:solidFill>
              </a:rPr>
              <a:t>monitor. </a:t>
            </a:r>
            <a:endParaRPr lang="en-US" dirty="0">
              <a:solidFill>
                <a:schemeClr val="bg1"/>
              </a:solidFill>
            </a:endParaRPr>
          </a:p>
        </p:txBody>
      </p:sp>
      <p:pic>
        <p:nvPicPr>
          <p:cNvPr id="2050" name="Picture 2" descr="C:\Users\Rama\Downloads\141680855811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2481" y="2752163"/>
            <a:ext cx="5304305" cy="3536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4688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618565" y="1336349"/>
            <a:ext cx="109505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just">
              <a:spcBef>
                <a:spcPct val="50000"/>
              </a:spcBef>
            </a:pPr>
            <a:r>
              <a:rPr lang="id-ID" dirty="0" smtClean="0">
                <a:solidFill>
                  <a:schemeClr val="bg1"/>
                </a:solidFill>
              </a:rPr>
              <a:t>Berfungsi untuk memproses output berupa suara dan musik yang kemudian diteruskan kepada speaker.</a:t>
            </a:r>
            <a:endParaRPr lang="id-ID" dirty="0">
              <a:solidFill>
                <a:schemeClr val="bg1"/>
              </a:solidFill>
            </a:endParaRPr>
          </a:p>
        </p:txBody>
      </p:sp>
      <p:sp>
        <p:nvSpPr>
          <p:cNvPr id="10" name="Rectangle 3"/>
          <p:cNvSpPr txBox="1">
            <a:spLocks noChangeArrowheads="1"/>
          </p:cNvSpPr>
          <p:nvPr/>
        </p:nvSpPr>
        <p:spPr>
          <a:xfrm>
            <a:off x="511496" y="487760"/>
            <a:ext cx="4038600" cy="4953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09600" indent="-609600" algn="just">
              <a:defRPr/>
            </a:pPr>
            <a:r>
              <a:rPr lang="en-US" sz="3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Sound Card</a:t>
            </a:r>
            <a:endPar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descr="C:\Users\Rama\Downloads\29-102-062-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5159" y="2622511"/>
            <a:ext cx="4733417" cy="3550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8428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511246" y="365126"/>
            <a:ext cx="7019107" cy="6963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838200" indent="-838200" algn="just">
              <a:defRPr/>
            </a:pPr>
            <a:r>
              <a:rPr lang="en-US" sz="3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NIC (Network Interface Card)</a:t>
            </a:r>
            <a:endPar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4"/>
          <p:cNvSpPr>
            <a:spLocks noChangeArrowheads="1"/>
          </p:cNvSpPr>
          <p:nvPr/>
        </p:nvSpPr>
        <p:spPr bwMode="auto">
          <a:xfrm>
            <a:off x="511246" y="1438977"/>
            <a:ext cx="1108011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just" eaLnBrk="1" hangingPunct="1"/>
            <a:r>
              <a:rPr lang="id-ID" dirty="0" smtClean="0">
                <a:solidFill>
                  <a:schemeClr val="bg1"/>
                </a:solidFill>
              </a:rPr>
              <a:t>Berfungsi sebagai LAN Card atau NIC adalah untuk menghubungkan antara dua atau lebih komputer agar komputer-komputer tersebut dapat saling berkomunikasi satu sama lain.</a:t>
            </a:r>
            <a:endParaRPr lang="id-ID" dirty="0">
              <a:solidFill>
                <a:schemeClr val="bg1"/>
              </a:solidFill>
            </a:endParaRPr>
          </a:p>
        </p:txBody>
      </p:sp>
      <p:pic>
        <p:nvPicPr>
          <p:cNvPr id="11" name="Picture 5" descr="network-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806459" y="2867692"/>
            <a:ext cx="4579081" cy="3403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2249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508371" y="404883"/>
            <a:ext cx="3203018" cy="6963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838200" indent="-838200" algn="l">
              <a:defRPr/>
            </a:pPr>
            <a:r>
              <a:rPr lang="en-US" sz="3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Modem Card</a:t>
            </a:r>
            <a:endPar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4"/>
          <p:cNvSpPr>
            <a:spLocks noChangeArrowheads="1"/>
          </p:cNvSpPr>
          <p:nvPr/>
        </p:nvSpPr>
        <p:spPr bwMode="auto">
          <a:xfrm>
            <a:off x="537423" y="1355727"/>
            <a:ext cx="1103647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just"/>
            <a:r>
              <a:rPr lang="en-US" dirty="0" err="1" smtClean="0">
                <a:solidFill>
                  <a:schemeClr val="bg1"/>
                </a:solidFill>
              </a:rPr>
              <a:t>Merupakan</a:t>
            </a:r>
            <a:r>
              <a:rPr lang="en-US" dirty="0" smtClean="0">
                <a:solidFill>
                  <a:schemeClr val="bg1"/>
                </a:solidFill>
              </a:rPr>
              <a:t> </a:t>
            </a:r>
            <a:r>
              <a:rPr lang="id-ID" dirty="0" smtClean="0">
                <a:solidFill>
                  <a:schemeClr val="bg1"/>
                </a:solidFill>
              </a:rPr>
              <a:t>suatu </a:t>
            </a:r>
            <a:r>
              <a:rPr lang="id-ID" dirty="0">
                <a:solidFill>
                  <a:schemeClr val="bg1"/>
                </a:solidFill>
              </a:rPr>
              <a:t>alat yang dipakai agar dapat menghubungi </a:t>
            </a:r>
            <a:r>
              <a:rPr lang="en-US" dirty="0" smtClean="0">
                <a:solidFill>
                  <a:schemeClr val="bg1"/>
                </a:solidFill>
              </a:rPr>
              <a:t>k</a:t>
            </a:r>
            <a:r>
              <a:rPr lang="id-ID" dirty="0" smtClean="0">
                <a:solidFill>
                  <a:schemeClr val="bg1"/>
                </a:solidFill>
              </a:rPr>
              <a:t>omputer </a:t>
            </a:r>
            <a:r>
              <a:rPr lang="id-ID" dirty="0">
                <a:solidFill>
                  <a:schemeClr val="bg1"/>
                </a:solidFill>
              </a:rPr>
              <a:t>atau laptop dengan </a:t>
            </a:r>
            <a:r>
              <a:rPr lang="id-ID" dirty="0" smtClean="0">
                <a:solidFill>
                  <a:schemeClr val="bg1"/>
                </a:solidFill>
              </a:rPr>
              <a:t>lanc</a:t>
            </a:r>
            <a:r>
              <a:rPr lang="en-US" dirty="0" err="1" smtClean="0">
                <a:solidFill>
                  <a:schemeClr val="bg1"/>
                </a:solidFill>
              </a:rPr>
              <a:t>ar</a:t>
            </a:r>
            <a:r>
              <a:rPr lang="en-US" dirty="0" smtClean="0">
                <a:solidFill>
                  <a:schemeClr val="bg1"/>
                </a:solidFill>
              </a:rPr>
              <a:t> </a:t>
            </a:r>
            <a:r>
              <a:rPr lang="id-ID" dirty="0" smtClean="0">
                <a:solidFill>
                  <a:schemeClr val="bg1"/>
                </a:solidFill>
              </a:rPr>
              <a:t>dan </a:t>
            </a:r>
            <a:r>
              <a:rPr lang="id-ID" dirty="0">
                <a:solidFill>
                  <a:schemeClr val="bg1"/>
                </a:solidFill>
              </a:rPr>
              <a:t>baik, melalui kabel atau pun jasa penyedia komunikasi yang saat ini sangat lah berkembang di zaman yang semakin canggih ini.</a:t>
            </a:r>
            <a:endParaRPr lang="en-US"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3949" y="3211894"/>
            <a:ext cx="4147929" cy="3122958"/>
          </a:xfrm>
          <a:prstGeom prst="rect">
            <a:avLst/>
          </a:prstGeom>
        </p:spPr>
      </p:pic>
    </p:spTree>
    <p:extLst>
      <p:ext uri="{BB962C8B-B14F-4D97-AF65-F5344CB8AC3E}">
        <p14:creationId xmlns:p14="http://schemas.microsoft.com/office/powerpoint/2010/main" val="1789451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system un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939" y="290975"/>
            <a:ext cx="6450082" cy="6036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41268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50124" y="389677"/>
            <a:ext cx="5182049" cy="6627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Power Supply Unit</a:t>
            </a:r>
            <a:endParaRPr lang="id-ID" sz="3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p:cNvSpPr/>
          <p:nvPr/>
        </p:nvSpPr>
        <p:spPr>
          <a:xfrm>
            <a:off x="450125" y="1261557"/>
            <a:ext cx="11119024" cy="1200329"/>
          </a:xfrm>
          <a:prstGeom prst="rect">
            <a:avLst/>
          </a:prstGeom>
        </p:spPr>
        <p:txBody>
          <a:bodyPr wrap="square">
            <a:spAutoFit/>
          </a:bodyPr>
          <a:lstStyle/>
          <a:p>
            <a:pPr algn="just"/>
            <a:r>
              <a:rPr 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Power Supply Unit (PSU) </a:t>
            </a:r>
            <a:r>
              <a:rPr lang="en-US" sz="24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adalah</a:t>
            </a:r>
            <a:r>
              <a:rPr 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s</a:t>
            </a:r>
            <a:r>
              <a:rPr lang="id-ID"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uatu </a:t>
            </a:r>
            <a:r>
              <a:rPr lang="id-ID" sz="2400" dirty="0">
                <a:solidFill>
                  <a:schemeClr val="bg1"/>
                </a:solidFill>
                <a:latin typeface="Verdana" panose="020B0604030504040204" pitchFamily="34" charset="0"/>
                <a:ea typeface="Verdana" panose="020B0604030504040204" pitchFamily="34" charset="0"/>
                <a:cs typeface="Verdana" panose="020B0604030504040204" pitchFamily="34" charset="0"/>
              </a:rPr>
              <a:t>rangkaian elektronik yang berfungsi </a:t>
            </a:r>
            <a:r>
              <a:rPr lang="id-ID"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sebagai</a:t>
            </a:r>
            <a:r>
              <a:rPr 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id-ID"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pencatu</a:t>
            </a:r>
            <a:r>
              <a:rPr 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a:t>
            </a:r>
            <a:r>
              <a:rPr lang="id-ID"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aya</a:t>
            </a:r>
            <a:r>
              <a:rPr 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4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atau</a:t>
            </a:r>
            <a:r>
              <a:rPr 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id-ID"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pemberi </a:t>
            </a:r>
            <a:r>
              <a:rPr lang="id-ID" sz="2400" dirty="0">
                <a:solidFill>
                  <a:schemeClr val="bg1"/>
                </a:solidFill>
                <a:latin typeface="Verdana" panose="020B0604030504040204" pitchFamily="34" charset="0"/>
                <a:ea typeface="Verdana" panose="020B0604030504040204" pitchFamily="34" charset="0"/>
                <a:cs typeface="Verdana" panose="020B0604030504040204" pitchFamily="34" charset="0"/>
              </a:rPr>
              <a:t>sumber tegangan/arus </a:t>
            </a:r>
            <a:r>
              <a:rPr lang="id-ID"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pada</a:t>
            </a:r>
            <a:r>
              <a:rPr 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PC</a:t>
            </a:r>
            <a:r>
              <a:rPr lang="id-ID"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id-ID"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9218" name="Picture 2" descr="C:\Users\Rama\Downloads\600w_psu_12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2605" y="2461886"/>
            <a:ext cx="4074063" cy="3497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4801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50125" y="389677"/>
            <a:ext cx="6825318" cy="6627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Konektor</a:t>
            </a:r>
            <a:r>
              <a:rPr lang="en-US" sz="3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Power Supply</a:t>
            </a:r>
            <a:endParaRPr lang="id-ID" sz="3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p:cNvSpPr/>
          <p:nvPr/>
        </p:nvSpPr>
        <p:spPr>
          <a:xfrm>
            <a:off x="450125" y="2136302"/>
            <a:ext cx="11119024" cy="1323439"/>
          </a:xfrm>
          <a:prstGeom prst="rect">
            <a:avLst/>
          </a:prstGeom>
        </p:spPr>
        <p:txBody>
          <a:bodyPr wrap="square">
            <a:spAutoFit/>
          </a:bodyPr>
          <a:lstStyle/>
          <a:p>
            <a:pPr algn="just"/>
            <a:r>
              <a:rPr lang="id-ID" sz="2000" dirty="0">
                <a:solidFill>
                  <a:schemeClr val="bg1"/>
                </a:solidFill>
                <a:latin typeface="Verdana" panose="020B0604030504040204" pitchFamily="34" charset="0"/>
                <a:ea typeface="Verdana" panose="020B0604030504040204" pitchFamily="34" charset="0"/>
                <a:cs typeface="Verdana" panose="020B0604030504040204" pitchFamily="34" charset="0"/>
              </a:rPr>
              <a:t>Konektor yang berjumlah 20-24 pin ini digunakan untuk memberi daya langsung ke motherboard. Biasanya untuk motherboard versi lama menggunakan konektor yang berjumlah 20 pin. Sedangkan untuk motherboard yang terbaru sudah mulai menggunakan konektor berjumlah 24 pin.</a:t>
            </a:r>
          </a:p>
        </p:txBody>
      </p:sp>
      <p:sp>
        <p:nvSpPr>
          <p:cNvPr id="6" name="Title 1"/>
          <p:cNvSpPr txBox="1">
            <a:spLocks/>
          </p:cNvSpPr>
          <p:nvPr/>
        </p:nvSpPr>
        <p:spPr>
          <a:xfrm>
            <a:off x="450125" y="1380653"/>
            <a:ext cx="6825318" cy="6627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 20/24 pin ATX Motherboard Connector</a:t>
            </a:r>
            <a:endParaRPr lang="id-ID"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9637" y="3850833"/>
            <a:ext cx="2540000" cy="2006600"/>
          </a:xfrm>
          <a:prstGeom prst="rect">
            <a:avLst/>
          </a:prstGeom>
        </p:spPr>
      </p:pic>
      <p:sp>
        <p:nvSpPr>
          <p:cNvPr id="8" name="Rectangle 7"/>
          <p:cNvSpPr/>
          <p:nvPr/>
        </p:nvSpPr>
        <p:spPr>
          <a:xfrm>
            <a:off x="3682269" y="6051754"/>
            <a:ext cx="4654736" cy="369332"/>
          </a:xfrm>
          <a:prstGeom prst="rect">
            <a:avLst/>
          </a:prstGeom>
        </p:spPr>
        <p:txBody>
          <a:bodyPr wrap="none">
            <a:spAutoFit/>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20/24 pin ATX Motherboard Connector</a:t>
            </a:r>
            <a:endParaRPr lang="id-ID"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799900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6386" y="1076128"/>
            <a:ext cx="11119024" cy="1015663"/>
          </a:xfrm>
          <a:prstGeom prst="rect">
            <a:avLst/>
          </a:prstGeom>
        </p:spPr>
        <p:txBody>
          <a:bodyPr wrap="square">
            <a:spAutoFit/>
          </a:bodyPr>
          <a:lstStyle/>
          <a:p>
            <a:pPr algn="just"/>
            <a:r>
              <a:rPr lang="id-ID" sz="2000" dirty="0">
                <a:solidFill>
                  <a:schemeClr val="bg1"/>
                </a:solidFill>
                <a:latin typeface="Verdana" panose="020B0604030504040204" pitchFamily="34" charset="0"/>
                <a:ea typeface="Verdana" panose="020B0604030504040204" pitchFamily="34" charset="0"/>
                <a:cs typeface="Verdana" panose="020B0604030504040204" pitchFamily="34" charset="0"/>
              </a:rPr>
              <a:t>Konektor ini digunakan sebagai pemberi tegangan untuk processor. Konektor ini sudah mulai dipakai sejak processor kelas pentium IV hingga yang terbaru saat ini. Jadi pada pentium IV kebawah, konektor ini tidak perlu digunakan lagi.</a:t>
            </a:r>
          </a:p>
        </p:txBody>
      </p:sp>
      <p:sp>
        <p:nvSpPr>
          <p:cNvPr id="6" name="Title 1"/>
          <p:cNvSpPr txBox="1">
            <a:spLocks/>
          </p:cNvSpPr>
          <p:nvPr/>
        </p:nvSpPr>
        <p:spPr>
          <a:xfrm>
            <a:off x="516386" y="320479"/>
            <a:ext cx="6825318" cy="6627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4 pin ATX Connector</a:t>
            </a:r>
            <a:endParaRPr lang="id-ID"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12227"/>
          <a:stretch/>
        </p:blipFill>
        <p:spPr>
          <a:xfrm>
            <a:off x="4541544" y="2633870"/>
            <a:ext cx="3068707" cy="2693504"/>
          </a:xfrm>
          <a:prstGeom prst="rect">
            <a:avLst/>
          </a:prstGeom>
        </p:spPr>
      </p:pic>
      <p:sp>
        <p:nvSpPr>
          <p:cNvPr id="5" name="Rectangle 4"/>
          <p:cNvSpPr/>
          <p:nvPr/>
        </p:nvSpPr>
        <p:spPr>
          <a:xfrm>
            <a:off x="4797694" y="5466518"/>
            <a:ext cx="2556405" cy="369332"/>
          </a:xfrm>
          <a:prstGeom prst="rect">
            <a:avLst/>
          </a:prstGeom>
        </p:spPr>
        <p:txBody>
          <a:bodyPr wrap="none">
            <a:spAutoFit/>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4 pin ATX Connector</a:t>
            </a:r>
            <a:endParaRPr lang="id-ID"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994994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6488" y="1367704"/>
            <a:ext cx="11119024" cy="707886"/>
          </a:xfrm>
          <a:prstGeom prst="rect">
            <a:avLst/>
          </a:prstGeom>
        </p:spPr>
        <p:txBody>
          <a:bodyPr wrap="square">
            <a:spAutoFit/>
          </a:bodyPr>
          <a:lstStyle/>
          <a:p>
            <a:pPr algn="just"/>
            <a:r>
              <a:rPr lang="id-ID"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Konektor</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id-ID"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ini </a:t>
            </a:r>
            <a:r>
              <a:rPr lang="id-ID" sz="2000" dirty="0">
                <a:solidFill>
                  <a:schemeClr val="bg1"/>
                </a:solidFill>
                <a:latin typeface="Verdana" panose="020B0604030504040204" pitchFamily="34" charset="0"/>
                <a:ea typeface="Verdana" panose="020B0604030504040204" pitchFamily="34" charset="0"/>
                <a:cs typeface="Verdana" panose="020B0604030504040204" pitchFamily="34" charset="0"/>
              </a:rPr>
              <a:t>digunakan untuk memberi tegangan terhadap berbagai hardware seperti harddisk, CD/DVD ROM, dan kipas casing.</a:t>
            </a:r>
          </a:p>
        </p:txBody>
      </p:sp>
      <p:sp>
        <p:nvSpPr>
          <p:cNvPr id="6" name="Title 1"/>
          <p:cNvSpPr txBox="1">
            <a:spLocks/>
          </p:cNvSpPr>
          <p:nvPr/>
        </p:nvSpPr>
        <p:spPr>
          <a:xfrm>
            <a:off x="516385" y="320479"/>
            <a:ext cx="3339977" cy="6627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 Molex Connector</a:t>
            </a:r>
            <a:endParaRPr lang="id-ID"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6362" y="2783606"/>
            <a:ext cx="4479276" cy="2987642"/>
          </a:xfrm>
          <a:prstGeom prst="rect">
            <a:avLst/>
          </a:prstGeom>
        </p:spPr>
      </p:pic>
      <p:sp>
        <p:nvSpPr>
          <p:cNvPr id="7" name="Rectangle 6"/>
          <p:cNvSpPr/>
          <p:nvPr/>
        </p:nvSpPr>
        <p:spPr>
          <a:xfrm>
            <a:off x="5037289" y="5990953"/>
            <a:ext cx="2117887" cy="369332"/>
          </a:xfrm>
          <a:prstGeom prst="rect">
            <a:avLst/>
          </a:prstGeom>
        </p:spPr>
        <p:txBody>
          <a:bodyPr wrap="none">
            <a:spAutoFit/>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Molex Connector</a:t>
            </a:r>
            <a:endParaRPr lang="id-ID"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671763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6488" y="1367704"/>
            <a:ext cx="11119024" cy="707886"/>
          </a:xfrm>
          <a:prstGeom prst="rect">
            <a:avLst/>
          </a:prstGeom>
        </p:spPr>
        <p:txBody>
          <a:bodyPr wrap="square">
            <a:spAutoFit/>
          </a:bodyPr>
          <a:lstStyle/>
          <a:p>
            <a:pPr algn="just"/>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Konektor</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ini</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a:t>
            </a:r>
            <a:r>
              <a:rPr lang="id-ID"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igunakan </a:t>
            </a:r>
            <a:r>
              <a:rPr lang="id-ID" sz="2000" dirty="0">
                <a:solidFill>
                  <a:schemeClr val="bg1"/>
                </a:solidFill>
                <a:latin typeface="Verdana" panose="020B0604030504040204" pitchFamily="34" charset="0"/>
                <a:ea typeface="Verdana" panose="020B0604030504040204" pitchFamily="34" charset="0"/>
                <a:cs typeface="Verdana" panose="020B0604030504040204" pitchFamily="34" charset="0"/>
              </a:rPr>
              <a:t>untuk </a:t>
            </a:r>
            <a:r>
              <a:rPr lang="id-ID"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me</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mberikan</a:t>
            </a:r>
            <a:r>
              <a:rPr lang="id-ID"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id-ID" sz="2000" dirty="0">
                <a:solidFill>
                  <a:schemeClr val="bg1"/>
                </a:solidFill>
                <a:latin typeface="Verdana" panose="020B0604030504040204" pitchFamily="34" charset="0"/>
                <a:ea typeface="Verdana" panose="020B0604030504040204" pitchFamily="34" charset="0"/>
                <a:cs typeface="Verdana" panose="020B0604030504040204" pitchFamily="34" charset="0"/>
              </a:rPr>
              <a:t>tegangan untuk komponen hardware yang menggunakan interface SATA seperti Hardisk SATA dan CD/DVD ROM SATA.</a:t>
            </a:r>
          </a:p>
        </p:txBody>
      </p:sp>
      <p:sp>
        <p:nvSpPr>
          <p:cNvPr id="6" name="Title 1"/>
          <p:cNvSpPr txBox="1">
            <a:spLocks/>
          </p:cNvSpPr>
          <p:nvPr/>
        </p:nvSpPr>
        <p:spPr>
          <a:xfrm>
            <a:off x="516385" y="320479"/>
            <a:ext cx="8667371" cy="6627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4. SATA Power Connector</a:t>
            </a:r>
            <a:endParaRPr lang="id-ID"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3313" y="2779962"/>
            <a:ext cx="4565374" cy="2958362"/>
          </a:xfrm>
          <a:prstGeom prst="rect">
            <a:avLst/>
          </a:prstGeom>
        </p:spPr>
      </p:pic>
      <p:sp>
        <p:nvSpPr>
          <p:cNvPr id="5" name="Rectangle 4"/>
          <p:cNvSpPr/>
          <p:nvPr/>
        </p:nvSpPr>
        <p:spPr>
          <a:xfrm>
            <a:off x="4728013" y="5893232"/>
            <a:ext cx="2810706" cy="369332"/>
          </a:xfrm>
          <a:prstGeom prst="rect">
            <a:avLst/>
          </a:prstGeom>
        </p:spPr>
        <p:txBody>
          <a:bodyPr wrap="none">
            <a:spAutoFit/>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SATA Power Connector</a:t>
            </a:r>
            <a:endParaRPr lang="id-ID"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020546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6488" y="1367704"/>
            <a:ext cx="10992903" cy="1015663"/>
          </a:xfrm>
          <a:prstGeom prst="rect">
            <a:avLst/>
          </a:prstGeom>
        </p:spPr>
        <p:txBody>
          <a:bodyPr wrap="square">
            <a:spAutoFit/>
          </a:bodyPr>
          <a:lstStyle/>
          <a:p>
            <a:pPr algn="just"/>
            <a:r>
              <a:rPr lang="id-ID" sz="2000" dirty="0">
                <a:solidFill>
                  <a:schemeClr val="bg1"/>
                </a:solidFill>
                <a:latin typeface="Verdana" panose="020B0604030504040204" pitchFamily="34" charset="0"/>
                <a:ea typeface="Verdana" panose="020B0604030504040204" pitchFamily="34" charset="0"/>
                <a:cs typeface="Verdana" panose="020B0604030504040204" pitchFamily="34" charset="0"/>
              </a:rPr>
              <a:t>Konektor ini </a:t>
            </a:r>
            <a:r>
              <a:rPr lang="id-ID"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digunakan </a:t>
            </a:r>
            <a:r>
              <a:rPr lang="id-ID" sz="2000" dirty="0">
                <a:solidFill>
                  <a:schemeClr val="bg1"/>
                </a:solidFill>
                <a:latin typeface="Verdana" panose="020B0604030504040204" pitchFamily="34" charset="0"/>
                <a:ea typeface="Verdana" panose="020B0604030504040204" pitchFamily="34" charset="0"/>
                <a:cs typeface="Verdana" panose="020B0604030504040204" pitchFamily="34" charset="0"/>
              </a:rPr>
              <a:t>untuk Floppy Drive atau pun external audio card. Karena penggunaan Floopy Drive sekarang sangat jarang, maka konektor ini jarang digunakan.</a:t>
            </a:r>
          </a:p>
        </p:txBody>
      </p:sp>
      <p:sp>
        <p:nvSpPr>
          <p:cNvPr id="6" name="Title 1"/>
          <p:cNvSpPr txBox="1">
            <a:spLocks/>
          </p:cNvSpPr>
          <p:nvPr/>
        </p:nvSpPr>
        <p:spPr>
          <a:xfrm>
            <a:off x="516384" y="320479"/>
            <a:ext cx="11675615" cy="6627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Berg </a:t>
            </a: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Connector</a:t>
            </a:r>
            <a:endParaRPr lang="id-ID"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272719" y="2544731"/>
            <a:ext cx="3520440" cy="3520440"/>
          </a:xfrm>
          <a:prstGeom prst="rect">
            <a:avLst/>
          </a:prstGeom>
        </p:spPr>
      </p:pic>
      <p:sp>
        <p:nvSpPr>
          <p:cNvPr id="7" name="Rectangle 6"/>
          <p:cNvSpPr/>
          <p:nvPr/>
        </p:nvSpPr>
        <p:spPr>
          <a:xfrm>
            <a:off x="5041469" y="6186225"/>
            <a:ext cx="1984839" cy="369332"/>
          </a:xfrm>
          <a:prstGeom prst="rect">
            <a:avLst/>
          </a:prstGeom>
        </p:spPr>
        <p:txBody>
          <a:bodyPr wrap="none">
            <a:spAutoFit/>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Berg Connector</a:t>
            </a:r>
            <a:endParaRPr lang="id-ID"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979193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6488" y="1367704"/>
            <a:ext cx="10992903" cy="1015663"/>
          </a:xfrm>
          <a:prstGeom prst="rect">
            <a:avLst/>
          </a:prstGeom>
        </p:spPr>
        <p:txBody>
          <a:bodyPr wrap="square">
            <a:spAutoFit/>
          </a:bodyPr>
          <a:lstStyle/>
          <a:p>
            <a:pPr algn="just"/>
            <a:r>
              <a:rPr lang="id-ID" sz="2000" dirty="0">
                <a:solidFill>
                  <a:schemeClr val="bg1"/>
                </a:solidFill>
                <a:latin typeface="Verdana" panose="020B0604030504040204" pitchFamily="34" charset="0"/>
                <a:ea typeface="Verdana" panose="020B0604030504040204" pitchFamily="34" charset="0"/>
                <a:cs typeface="Verdana" panose="020B0604030504040204" pitchFamily="34" charset="0"/>
              </a:rPr>
              <a:t>Konektor </a:t>
            </a:r>
            <a:r>
              <a:rPr lang="id-ID"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ini </a:t>
            </a:r>
            <a:r>
              <a:rPr lang="id-ID" sz="2000" dirty="0">
                <a:solidFill>
                  <a:schemeClr val="bg1"/>
                </a:solidFill>
                <a:latin typeface="Verdana" panose="020B0604030504040204" pitchFamily="34" charset="0"/>
                <a:ea typeface="Verdana" panose="020B0604030504040204" pitchFamily="34" charset="0"/>
                <a:cs typeface="Verdana" panose="020B0604030504040204" pitchFamily="34" charset="0"/>
              </a:rPr>
              <a:t>digunakan untuk memberikan daya tambahan pada perangkat VGA card atau kartu grafis yang berjenis PCI Express karena VGA Card jenis PCI-E membutuhkan daya yang lebih dibandingkan dengan VGA jenis lainnya.</a:t>
            </a:r>
          </a:p>
        </p:txBody>
      </p:sp>
      <p:sp>
        <p:nvSpPr>
          <p:cNvPr id="6" name="Title 1"/>
          <p:cNvSpPr txBox="1">
            <a:spLocks/>
          </p:cNvSpPr>
          <p:nvPr/>
        </p:nvSpPr>
        <p:spPr>
          <a:xfrm>
            <a:off x="516384" y="320479"/>
            <a:ext cx="11675615" cy="6627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6. 6 pin PCI-E Connector</a:t>
            </a:r>
            <a:endParaRPr lang="id-ID"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p:cNvSpPr/>
          <p:nvPr/>
        </p:nvSpPr>
        <p:spPr>
          <a:xfrm>
            <a:off x="4691845" y="5857234"/>
            <a:ext cx="2757293" cy="369332"/>
          </a:xfrm>
          <a:prstGeom prst="rect">
            <a:avLst/>
          </a:prstGeom>
        </p:spPr>
        <p:txBody>
          <a:bodyPr wrap="none">
            <a:spAutoFit/>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6 pin PCI-E Connector</a:t>
            </a:r>
            <a:endParaRPr lang="id-ID" dirty="0">
              <a:latin typeface="Verdana" panose="020B0604030504040204" pitchFamily="34" charset="0"/>
              <a:ea typeface="Verdana" panose="020B0604030504040204" pitchFamily="34" charset="0"/>
              <a:cs typeface="Verdana" panose="020B0604030504040204" pitchFamily="34" charset="0"/>
            </a:endParaRPr>
          </a:p>
        </p:txBody>
      </p:sp>
      <p:pic>
        <p:nvPicPr>
          <p:cNvPr id="3074" name="Picture 2" descr="C:\Users\Rama\Downloads\pqsa7kKMgRAOQ0ltw6Ktiw-3d-3d_BigProduct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974" y="2750609"/>
            <a:ext cx="4359929" cy="2928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1832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528395" y="447046"/>
            <a:ext cx="34547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r>
              <a:rPr lang="en-US" sz="3600" b="1" dirty="0" smtClean="0">
                <a:solidFill>
                  <a:schemeClr val="bg1"/>
                </a:solidFill>
              </a:rPr>
              <a:t>Port</a:t>
            </a:r>
            <a:r>
              <a:rPr lang="id-ID" sz="3600" b="1" dirty="0" smtClean="0">
                <a:solidFill>
                  <a:schemeClr val="bg1"/>
                </a:solidFill>
              </a:rPr>
              <a:t> </a:t>
            </a:r>
            <a:r>
              <a:rPr lang="en-US" sz="3600" b="1" dirty="0" smtClean="0">
                <a:solidFill>
                  <a:schemeClr val="bg1"/>
                </a:solidFill>
              </a:rPr>
              <a:t>ATX/AT</a:t>
            </a:r>
            <a:endParaRPr lang="en-US" sz="3600" b="1" dirty="0">
              <a:solidFill>
                <a:schemeClr val="bg1"/>
              </a:solidFill>
            </a:endParaRPr>
          </a:p>
        </p:txBody>
      </p:sp>
      <p:sp>
        <p:nvSpPr>
          <p:cNvPr id="8" name="Rectangle 5"/>
          <p:cNvSpPr>
            <a:spLocks noChangeArrowheads="1"/>
          </p:cNvSpPr>
          <p:nvPr/>
        </p:nvSpPr>
        <p:spPr bwMode="auto">
          <a:xfrm>
            <a:off x="528396" y="1933261"/>
            <a:ext cx="105116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just" eaLnBrk="1" hangingPunct="1"/>
            <a:r>
              <a:rPr lang="en-US" sz="2000" dirty="0" err="1" smtClean="0">
                <a:solidFill>
                  <a:schemeClr val="bg1"/>
                </a:solidFill>
              </a:rPr>
              <a:t>Berfungsi</a:t>
            </a:r>
            <a:r>
              <a:rPr lang="en-US" sz="2000" dirty="0" smtClean="0">
                <a:solidFill>
                  <a:schemeClr val="bg1"/>
                </a:solidFill>
              </a:rPr>
              <a:t> </a:t>
            </a:r>
            <a:r>
              <a:rPr lang="en-US" sz="2000" dirty="0" err="1" smtClean="0">
                <a:solidFill>
                  <a:schemeClr val="bg1"/>
                </a:solidFill>
              </a:rPr>
              <a:t>sebagai</a:t>
            </a:r>
            <a:r>
              <a:rPr lang="en-US" sz="2000" dirty="0" smtClean="0">
                <a:solidFill>
                  <a:schemeClr val="bg1"/>
                </a:solidFill>
              </a:rPr>
              <a:t> </a:t>
            </a:r>
            <a:r>
              <a:rPr lang="en-US" sz="2000" dirty="0" err="1" smtClean="0">
                <a:solidFill>
                  <a:schemeClr val="bg1"/>
                </a:solidFill>
              </a:rPr>
              <a:t>tempat</a:t>
            </a:r>
            <a:r>
              <a:rPr lang="en-US" sz="2000" dirty="0" smtClean="0">
                <a:solidFill>
                  <a:schemeClr val="bg1"/>
                </a:solidFill>
              </a:rPr>
              <a:t> </a:t>
            </a:r>
            <a:r>
              <a:rPr lang="en-US" sz="2000" dirty="0" err="1" smtClean="0">
                <a:solidFill>
                  <a:schemeClr val="bg1"/>
                </a:solidFill>
              </a:rPr>
              <a:t>pemasangan</a:t>
            </a:r>
            <a:r>
              <a:rPr lang="en-US" sz="2000" dirty="0" smtClean="0">
                <a:solidFill>
                  <a:schemeClr val="bg1"/>
                </a:solidFill>
              </a:rPr>
              <a:t> </a:t>
            </a:r>
            <a:r>
              <a:rPr lang="en-US" sz="2000" dirty="0" err="1" smtClean="0">
                <a:solidFill>
                  <a:schemeClr val="bg1"/>
                </a:solidFill>
              </a:rPr>
              <a:t>kabel</a:t>
            </a:r>
            <a:r>
              <a:rPr lang="en-US" sz="2000" dirty="0" smtClean="0">
                <a:solidFill>
                  <a:schemeClr val="bg1"/>
                </a:solidFill>
              </a:rPr>
              <a:t> ATX Power Supply Unit (PSU).</a:t>
            </a:r>
            <a:endParaRPr lang="en-US" sz="2000" dirty="0">
              <a:solidFill>
                <a:schemeClr val="bg1"/>
              </a:solidFill>
            </a:endParaRPr>
          </a:p>
        </p:txBody>
      </p:sp>
      <p:pic>
        <p:nvPicPr>
          <p:cNvPr id="8194" name="Picture 2" descr="C:\Users\Rama\Downloads\1138-IMG_03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3014" y="2877670"/>
            <a:ext cx="3525496" cy="3172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5642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505275" y="328069"/>
            <a:ext cx="4631501" cy="6627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Front Panel Port</a:t>
            </a:r>
            <a:endParaRPr lang="id-ID" sz="3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p:cNvSpPr/>
          <p:nvPr/>
        </p:nvSpPr>
        <p:spPr>
          <a:xfrm>
            <a:off x="517423" y="1138600"/>
            <a:ext cx="10787268" cy="2246769"/>
          </a:xfrm>
          <a:prstGeom prst="rect">
            <a:avLst/>
          </a:prstGeom>
        </p:spPr>
        <p:txBody>
          <a:bodyPr wrap="square">
            <a:spAutoFit/>
          </a:bodyPr>
          <a:lstStyle/>
          <a:p>
            <a:pPr algn="just"/>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Berfungsi</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sebagai</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perantara</a:t>
            </a:r>
            <a:r>
              <a:rPr lang="id-ID"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menghidupkan</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atau</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merestart</a:t>
            </a:r>
            <a:r>
              <a:rPr lang="id-ID"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id-ID" sz="2000" dirty="0">
                <a:solidFill>
                  <a:schemeClr val="bg1"/>
                </a:solidFill>
                <a:latin typeface="Verdana" panose="020B0604030504040204" pitchFamily="34" charset="0"/>
                <a:ea typeface="Verdana" panose="020B0604030504040204" pitchFamily="34" charset="0"/>
                <a:cs typeface="Verdana" panose="020B0604030504040204" pitchFamily="34" charset="0"/>
              </a:rPr>
              <a:t>PC dengan menekan tombol </a:t>
            </a:r>
            <a:r>
              <a:rPr lang="id-ID"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power</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/restart</a:t>
            </a:r>
            <a:r>
              <a:rPr lang="id-ID"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id-ID" sz="2000" dirty="0">
                <a:solidFill>
                  <a:schemeClr val="bg1"/>
                </a:solidFill>
                <a:latin typeface="Verdana" panose="020B0604030504040204" pitchFamily="34" charset="0"/>
                <a:ea typeface="Verdana" panose="020B0604030504040204" pitchFamily="34" charset="0"/>
                <a:cs typeface="Verdana" panose="020B0604030504040204" pitchFamily="34" charset="0"/>
              </a:rPr>
              <a:t>pada bagian casing </a:t>
            </a:r>
            <a:r>
              <a:rPr lang="id-ID"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Kabel </a:t>
            </a:r>
            <a:r>
              <a:rPr lang="id-ID" sz="2000" dirty="0">
                <a:solidFill>
                  <a:schemeClr val="bg1"/>
                </a:solidFill>
                <a:latin typeface="Verdana" panose="020B0604030504040204" pitchFamily="34" charset="0"/>
                <a:ea typeface="Verdana" panose="020B0604030504040204" pitchFamily="34" charset="0"/>
                <a:cs typeface="Verdana" panose="020B0604030504040204" pitchFamily="34" charset="0"/>
              </a:rPr>
              <a:t>Front Panel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pada</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id-ID"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umumnya </a:t>
            </a:r>
            <a:r>
              <a:rPr lang="id-ID" sz="2000" dirty="0">
                <a:solidFill>
                  <a:schemeClr val="bg1"/>
                </a:solidFill>
                <a:latin typeface="Verdana" panose="020B0604030504040204" pitchFamily="34" charset="0"/>
                <a:ea typeface="Verdana" panose="020B0604030504040204" pitchFamily="34" charset="0"/>
                <a:cs typeface="Verdana" panose="020B0604030504040204" pitchFamily="34" charset="0"/>
              </a:rPr>
              <a:t>terdiri dari 4 Pasang Kabel, yaitu :</a:t>
            </a:r>
          </a:p>
          <a:p>
            <a:pPr lvl="1" indent="-457200">
              <a:buAutoNum type="arabicPeriod"/>
            </a:pP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1-3 </a:t>
            </a:r>
            <a:r>
              <a:rPr lang="id-ID"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Lampu </a:t>
            </a:r>
            <a:r>
              <a:rPr lang="id-ID" sz="2000" dirty="0">
                <a:solidFill>
                  <a:schemeClr val="bg1"/>
                </a:solidFill>
                <a:latin typeface="Verdana" panose="020B0604030504040204" pitchFamily="34" charset="0"/>
                <a:ea typeface="Verdana" panose="020B0604030504040204" pitchFamily="34" charset="0"/>
                <a:cs typeface="Verdana" panose="020B0604030504040204" pitchFamily="34" charset="0"/>
              </a:rPr>
              <a:t>LED Harddisk (HDD </a:t>
            </a:r>
            <a:r>
              <a:rPr lang="id-ID"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LED)</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pPr lvl="1" indent="-457200">
              <a:buAutoNum type="arabicPeriod"/>
            </a:pP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2-4 </a:t>
            </a:r>
            <a:r>
              <a:rPr lang="id-ID"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Lampu </a:t>
            </a:r>
            <a:r>
              <a:rPr lang="id-ID" sz="2000" dirty="0">
                <a:solidFill>
                  <a:schemeClr val="bg1"/>
                </a:solidFill>
                <a:latin typeface="Verdana" panose="020B0604030504040204" pitchFamily="34" charset="0"/>
                <a:ea typeface="Verdana" panose="020B0604030504040204" pitchFamily="34" charset="0"/>
                <a:cs typeface="Verdana" panose="020B0604030504040204" pitchFamily="34" charset="0"/>
              </a:rPr>
              <a:t>LED Power (POWER </a:t>
            </a:r>
            <a:r>
              <a:rPr lang="id-ID"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LED)</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pPr lvl="1" indent="-457200">
              <a:buAutoNum type="arabicPeriod"/>
            </a:pP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5-7 </a:t>
            </a:r>
            <a:r>
              <a:rPr lang="id-ID"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Tombol </a:t>
            </a:r>
            <a:r>
              <a:rPr lang="id-ID" sz="2000" dirty="0">
                <a:solidFill>
                  <a:schemeClr val="bg1"/>
                </a:solidFill>
                <a:latin typeface="Verdana" panose="020B0604030504040204" pitchFamily="34" charset="0"/>
                <a:ea typeface="Verdana" panose="020B0604030504040204" pitchFamily="34" charset="0"/>
                <a:cs typeface="Verdana" panose="020B0604030504040204" pitchFamily="34" charset="0"/>
              </a:rPr>
              <a:t>Reset (RESET </a:t>
            </a:r>
            <a:r>
              <a:rPr lang="id-ID"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SW)</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pPr lvl="1" indent="-457200">
              <a:buAutoNum type="arabicPeriod"/>
            </a:pP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id-ID"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id-ID"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id-ID" sz="2000" dirty="0">
                <a:solidFill>
                  <a:schemeClr val="bg1"/>
                </a:solidFill>
                <a:latin typeface="Verdana" panose="020B0604030504040204" pitchFamily="34" charset="0"/>
                <a:ea typeface="Verdana" panose="020B0604030504040204" pitchFamily="34" charset="0"/>
                <a:cs typeface="Verdana" panose="020B0604030504040204" pitchFamily="34" charset="0"/>
              </a:rPr>
              <a:t>Tombol Power (POWER SW</a:t>
            </a:r>
            <a:r>
              <a:rPr lang="id-ID"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id-ID"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976" y="3584884"/>
            <a:ext cx="3343275" cy="23431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2916" y="3921725"/>
            <a:ext cx="3107136" cy="1800579"/>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0833" r="5879"/>
          <a:stretch/>
        </p:blipFill>
        <p:spPr>
          <a:xfrm>
            <a:off x="8230642" y="4054636"/>
            <a:ext cx="2888598" cy="1576564"/>
          </a:xfrm>
          <a:prstGeom prst="rect">
            <a:avLst/>
          </a:prstGeom>
        </p:spPr>
      </p:pic>
      <p:sp>
        <p:nvSpPr>
          <p:cNvPr id="8" name="Rectangle 7"/>
          <p:cNvSpPr/>
          <p:nvPr/>
        </p:nvSpPr>
        <p:spPr>
          <a:xfrm>
            <a:off x="734230" y="6058189"/>
            <a:ext cx="3041154" cy="369332"/>
          </a:xfrm>
          <a:prstGeom prst="rect">
            <a:avLst/>
          </a:prstGeom>
        </p:spPr>
        <p:txBody>
          <a:bodyPr wrap="none">
            <a:spAutoFit/>
          </a:bodyPr>
          <a:lstStyle/>
          <a:p>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Pemasangan</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Front Panel</a:t>
            </a:r>
            <a:endParaRPr lang="id-ID" dirty="0">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4804600" y="5889501"/>
            <a:ext cx="2212913" cy="369332"/>
          </a:xfrm>
          <a:prstGeom prst="rect">
            <a:avLst/>
          </a:prstGeom>
        </p:spPr>
        <p:txBody>
          <a:bodyPr wrap="none">
            <a:spAutoFit/>
          </a:bodyPr>
          <a:lstStyle/>
          <a:p>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Kabel</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Front Panel</a:t>
            </a:r>
            <a:endParaRPr lang="id-ID" dirty="0">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p:cNvSpPr/>
          <p:nvPr/>
        </p:nvSpPr>
        <p:spPr>
          <a:xfrm>
            <a:off x="8656104" y="5847352"/>
            <a:ext cx="2037674" cy="369332"/>
          </a:xfrm>
          <a:prstGeom prst="rect">
            <a:avLst/>
          </a:prstGeom>
        </p:spPr>
        <p:txBody>
          <a:bodyPr wrap="none">
            <a:spAutoFit/>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Front Panel Port</a:t>
            </a:r>
            <a:endParaRPr lang="id-ID"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450035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516835" y="662609"/>
            <a:ext cx="4969566" cy="7156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STORAGE DEVICE</a:t>
            </a:r>
            <a:endParaRPr lang="id-ID" sz="3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p:cNvSpPr/>
          <p:nvPr/>
        </p:nvSpPr>
        <p:spPr>
          <a:xfrm>
            <a:off x="516835" y="1944832"/>
            <a:ext cx="10866782" cy="1200329"/>
          </a:xfrm>
          <a:prstGeom prst="rect">
            <a:avLst/>
          </a:prstGeom>
        </p:spPr>
        <p:txBody>
          <a:bodyPr wrap="square">
            <a:spAutoFit/>
          </a:bodyPr>
          <a:lstStyle/>
          <a:p>
            <a:pPr algn="just"/>
            <a:r>
              <a:rPr lang="sv-SE" sz="2400"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Storage devices pada sistem komputer adalah kata lain dari secondary storage. Fungsinya untuk menyimpan data dalam sebuah komputer.</a:t>
            </a:r>
            <a:endParaRPr lang="id-ID" sz="2400" dirty="0">
              <a:solidFill>
                <a:schemeClr val="bg1"/>
              </a:solidFill>
            </a:endParaRPr>
          </a:p>
        </p:txBody>
      </p:sp>
    </p:spTree>
    <p:extLst>
      <p:ext uri="{BB962C8B-B14F-4D97-AF65-F5344CB8AC3E}">
        <p14:creationId xmlns:p14="http://schemas.microsoft.com/office/powerpoint/2010/main" val="688881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508686" y="473118"/>
            <a:ext cx="59293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r>
              <a:rPr lang="en-US" sz="3600" b="1" dirty="0" smtClean="0">
                <a:solidFill>
                  <a:schemeClr val="bg1"/>
                </a:solidFill>
              </a:rPr>
              <a:t>INPUT DEVICE</a:t>
            </a:r>
            <a:endParaRPr lang="en-US" sz="3600" dirty="0">
              <a:solidFill>
                <a:schemeClr val="bg1"/>
              </a:solidFill>
            </a:endParaRPr>
          </a:p>
        </p:txBody>
      </p:sp>
      <p:sp>
        <p:nvSpPr>
          <p:cNvPr id="9" name="Rectangle 8"/>
          <p:cNvSpPr>
            <a:spLocks noChangeArrowheads="1"/>
          </p:cNvSpPr>
          <p:nvPr/>
        </p:nvSpPr>
        <p:spPr bwMode="auto">
          <a:xfrm>
            <a:off x="535579" y="1859340"/>
            <a:ext cx="1102889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just" eaLnBrk="1" hangingPunct="1"/>
            <a:r>
              <a:rPr lang="id-ID" sz="3200" dirty="0">
                <a:solidFill>
                  <a:schemeClr val="bg1"/>
                </a:solidFill>
              </a:rPr>
              <a:t>Input Device adalah peralatan yang digunakan untuk memasukkan data atau perintah ke dalam komputer.</a:t>
            </a:r>
            <a:r>
              <a:rPr lang="en-US" sz="3200" dirty="0">
                <a:solidFill>
                  <a:schemeClr val="bg1"/>
                </a:solidFill>
              </a:rPr>
              <a:t> </a:t>
            </a:r>
          </a:p>
        </p:txBody>
      </p:sp>
    </p:spTree>
    <p:extLst>
      <p:ext uri="{BB962C8B-B14F-4D97-AF65-F5344CB8AC3E}">
        <p14:creationId xmlns:p14="http://schemas.microsoft.com/office/powerpoint/2010/main" val="39409159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470798" y="394977"/>
            <a:ext cx="50290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sz="3600" b="1" dirty="0" smtClean="0">
                <a:solidFill>
                  <a:schemeClr val="bg1"/>
                </a:solidFill>
                <a:ea typeface="Verdana" panose="020B0604030504040204" pitchFamily="34" charset="0"/>
                <a:cs typeface="Verdana" panose="020B0604030504040204" pitchFamily="34" charset="0"/>
              </a:rPr>
              <a:t>Floppy Disk (FDD)</a:t>
            </a:r>
            <a:endParaRPr lang="en-US" sz="3600" b="1" dirty="0">
              <a:solidFill>
                <a:schemeClr val="bg1"/>
              </a:solidFill>
              <a:ea typeface="Verdana" panose="020B0604030504040204" pitchFamily="34" charset="0"/>
              <a:cs typeface="Verdana" panose="020B0604030504040204" pitchFamily="34" charset="0"/>
            </a:endParaRPr>
          </a:p>
        </p:txBody>
      </p:sp>
      <p:sp>
        <p:nvSpPr>
          <p:cNvPr id="9" name="Rectangle 6"/>
          <p:cNvSpPr>
            <a:spLocks noChangeArrowheads="1"/>
          </p:cNvSpPr>
          <p:nvPr/>
        </p:nvSpPr>
        <p:spPr bwMode="auto">
          <a:xfrm>
            <a:off x="470797" y="1933470"/>
            <a:ext cx="110585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just"/>
            <a:r>
              <a:rPr lang="en-US" sz="2000" dirty="0" smtClean="0">
                <a:solidFill>
                  <a:schemeClr val="bg1"/>
                </a:solidFill>
                <a:ea typeface="Verdana" panose="020B0604030504040204" pitchFamily="34" charset="0"/>
                <a:cs typeface="Verdana" panose="020B0604030504040204" pitchFamily="34" charset="0"/>
              </a:rPr>
              <a:t>B</a:t>
            </a:r>
            <a:r>
              <a:rPr lang="id-ID" sz="2000" dirty="0" smtClean="0">
                <a:solidFill>
                  <a:schemeClr val="bg1"/>
                </a:solidFill>
                <a:ea typeface="Verdana" panose="020B0604030504040204" pitchFamily="34" charset="0"/>
                <a:cs typeface="Verdana" panose="020B0604030504040204" pitchFamily="34" charset="0"/>
              </a:rPr>
              <a:t>erfungsi </a:t>
            </a:r>
            <a:r>
              <a:rPr lang="id-ID" sz="2000" dirty="0">
                <a:solidFill>
                  <a:schemeClr val="bg1"/>
                </a:solidFill>
                <a:ea typeface="Verdana" panose="020B0604030504040204" pitchFamily="34" charset="0"/>
                <a:cs typeface="Verdana" panose="020B0604030504040204" pitchFamily="34" charset="0"/>
              </a:rPr>
              <a:t>untuk membaca data </a:t>
            </a:r>
            <a:r>
              <a:rPr lang="en-US" sz="2000" dirty="0" err="1" smtClean="0">
                <a:solidFill>
                  <a:schemeClr val="bg1"/>
                </a:solidFill>
                <a:ea typeface="Verdana" panose="020B0604030504040204" pitchFamily="34" charset="0"/>
                <a:cs typeface="Verdana" panose="020B0604030504040204" pitchFamily="34" charset="0"/>
              </a:rPr>
              <a:t>pada</a:t>
            </a:r>
            <a:r>
              <a:rPr lang="en-US" sz="2000" dirty="0" smtClean="0">
                <a:solidFill>
                  <a:schemeClr val="bg1"/>
                </a:solidFill>
                <a:ea typeface="Verdana" panose="020B0604030504040204" pitchFamily="34" charset="0"/>
                <a:cs typeface="Verdana" panose="020B0604030504040204" pitchFamily="34" charset="0"/>
              </a:rPr>
              <a:t> </a:t>
            </a:r>
            <a:r>
              <a:rPr lang="en-US" sz="2000" dirty="0" err="1" smtClean="0">
                <a:solidFill>
                  <a:schemeClr val="bg1"/>
                </a:solidFill>
                <a:ea typeface="Verdana" panose="020B0604030504040204" pitchFamily="34" charset="0"/>
                <a:cs typeface="Verdana" panose="020B0604030504040204" pitchFamily="34" charset="0"/>
              </a:rPr>
              <a:t>Disket</a:t>
            </a:r>
            <a:r>
              <a:rPr lang="en-US" sz="2000" dirty="0">
                <a:solidFill>
                  <a:schemeClr val="bg1"/>
                </a:solidFill>
                <a:ea typeface="Verdana" panose="020B0604030504040204" pitchFamily="34" charset="0"/>
                <a:cs typeface="Verdana" panose="020B0604030504040204" pitchFamily="34" charset="0"/>
              </a:rPr>
              <a:t> </a:t>
            </a:r>
            <a:r>
              <a:rPr lang="en-US" sz="2000" dirty="0" err="1" smtClean="0">
                <a:solidFill>
                  <a:schemeClr val="bg1"/>
                </a:solidFill>
                <a:ea typeface="Verdana" panose="020B0604030504040204" pitchFamily="34" charset="0"/>
                <a:cs typeface="Verdana" panose="020B0604030504040204" pitchFamily="34" charset="0"/>
              </a:rPr>
              <a:t>dan</a:t>
            </a:r>
            <a:r>
              <a:rPr lang="en-US" sz="2000" dirty="0" smtClean="0">
                <a:solidFill>
                  <a:schemeClr val="bg1"/>
                </a:solidFill>
                <a:ea typeface="Verdana" panose="020B0604030504040204" pitchFamily="34" charset="0"/>
                <a:cs typeface="Verdana" panose="020B0604030504040204" pitchFamily="34" charset="0"/>
              </a:rPr>
              <a:t> </a:t>
            </a:r>
            <a:r>
              <a:rPr lang="id-ID" sz="2000" dirty="0" smtClean="0">
                <a:solidFill>
                  <a:schemeClr val="bg1"/>
                </a:solidFill>
                <a:ea typeface="Verdana" panose="020B0604030504040204" pitchFamily="34" charset="0"/>
                <a:cs typeface="Verdana" panose="020B0604030504040204" pitchFamily="34" charset="0"/>
              </a:rPr>
              <a:t>menyimpan </a:t>
            </a:r>
            <a:r>
              <a:rPr lang="id-ID" sz="2000" dirty="0">
                <a:solidFill>
                  <a:schemeClr val="bg1"/>
                </a:solidFill>
                <a:ea typeface="Verdana" panose="020B0604030504040204" pitchFamily="34" charset="0"/>
                <a:cs typeface="Verdana" panose="020B0604030504040204" pitchFamily="34" charset="0"/>
              </a:rPr>
              <a:t>data ke dalam </a:t>
            </a:r>
            <a:r>
              <a:rPr lang="en-US" sz="2000" dirty="0" err="1" smtClean="0">
                <a:solidFill>
                  <a:schemeClr val="bg1"/>
                </a:solidFill>
                <a:ea typeface="Verdana" panose="020B0604030504040204" pitchFamily="34" charset="0"/>
                <a:cs typeface="Verdana" panose="020B0604030504040204" pitchFamily="34" charset="0"/>
              </a:rPr>
              <a:t>Disket</a:t>
            </a:r>
            <a:r>
              <a:rPr lang="en-US" sz="2000" dirty="0" smtClean="0">
                <a:solidFill>
                  <a:schemeClr val="bg1"/>
                </a:solidFill>
                <a:ea typeface="Verdana" panose="020B0604030504040204" pitchFamily="34" charset="0"/>
                <a:cs typeface="Verdana" panose="020B0604030504040204" pitchFamily="34" charset="0"/>
              </a:rPr>
              <a:t>. </a:t>
            </a:r>
            <a:r>
              <a:rPr lang="en-US" sz="2000" dirty="0" smtClean="0">
                <a:solidFill>
                  <a:schemeClr val="bg1"/>
                </a:solidFill>
              </a:rPr>
              <a:t>Floppy Disk yang </a:t>
            </a:r>
            <a:r>
              <a:rPr lang="en-US" sz="2000" dirty="0" err="1" smtClean="0">
                <a:solidFill>
                  <a:schemeClr val="bg1"/>
                </a:solidFill>
              </a:rPr>
              <a:t>digunakan</a:t>
            </a:r>
            <a:r>
              <a:rPr lang="en-US" sz="2000" dirty="0" smtClean="0">
                <a:solidFill>
                  <a:schemeClr val="bg1"/>
                </a:solidFill>
              </a:rPr>
              <a:t> </a:t>
            </a:r>
            <a:r>
              <a:rPr lang="en-US" sz="2000" dirty="0" err="1">
                <a:solidFill>
                  <a:schemeClr val="bg1"/>
                </a:solidFill>
              </a:rPr>
              <a:t>terbagi</a:t>
            </a:r>
            <a:r>
              <a:rPr lang="en-US" sz="2000" dirty="0">
                <a:solidFill>
                  <a:schemeClr val="bg1"/>
                </a:solidFill>
              </a:rPr>
              <a:t> </a:t>
            </a:r>
            <a:r>
              <a:rPr lang="en-US" sz="2000" dirty="0" err="1">
                <a:solidFill>
                  <a:schemeClr val="bg1"/>
                </a:solidFill>
              </a:rPr>
              <a:t>atas</a:t>
            </a:r>
            <a:r>
              <a:rPr lang="en-US" sz="2000" dirty="0">
                <a:solidFill>
                  <a:schemeClr val="bg1"/>
                </a:solidFill>
              </a:rPr>
              <a:t> 2 </a:t>
            </a:r>
            <a:r>
              <a:rPr lang="en-US" sz="2000" dirty="0" err="1">
                <a:solidFill>
                  <a:schemeClr val="bg1"/>
                </a:solidFill>
              </a:rPr>
              <a:t>jenis</a:t>
            </a:r>
            <a:r>
              <a:rPr lang="en-US" sz="2000" dirty="0">
                <a:solidFill>
                  <a:schemeClr val="bg1"/>
                </a:solidFill>
              </a:rPr>
              <a:t>, </a:t>
            </a:r>
            <a:r>
              <a:rPr lang="en-US" sz="2000" dirty="0" err="1">
                <a:solidFill>
                  <a:schemeClr val="bg1"/>
                </a:solidFill>
              </a:rPr>
              <a:t>yaitu</a:t>
            </a:r>
            <a:r>
              <a:rPr lang="en-US" sz="2000" dirty="0">
                <a:solidFill>
                  <a:schemeClr val="bg1"/>
                </a:solidFill>
              </a:rPr>
              <a:t> 5,25 </a:t>
            </a:r>
            <a:r>
              <a:rPr lang="en-US" sz="2000" dirty="0" err="1">
                <a:solidFill>
                  <a:schemeClr val="bg1"/>
                </a:solidFill>
              </a:rPr>
              <a:t>inchi</a:t>
            </a:r>
            <a:r>
              <a:rPr lang="en-US" sz="2000" dirty="0">
                <a:solidFill>
                  <a:schemeClr val="bg1"/>
                </a:solidFill>
              </a:rPr>
              <a:t> </a:t>
            </a:r>
            <a:r>
              <a:rPr lang="en-US" sz="2000" dirty="0" err="1">
                <a:solidFill>
                  <a:schemeClr val="bg1"/>
                </a:solidFill>
              </a:rPr>
              <a:t>dan</a:t>
            </a:r>
            <a:r>
              <a:rPr lang="en-US" sz="2000" dirty="0">
                <a:solidFill>
                  <a:schemeClr val="bg1"/>
                </a:solidFill>
              </a:rPr>
              <a:t> </a:t>
            </a:r>
            <a:r>
              <a:rPr lang="en-US" sz="2000" dirty="0" smtClean="0">
                <a:solidFill>
                  <a:schemeClr val="bg1"/>
                </a:solidFill>
              </a:rPr>
              <a:t>3,5 </a:t>
            </a:r>
            <a:r>
              <a:rPr lang="en-US" sz="2000" dirty="0" err="1">
                <a:solidFill>
                  <a:schemeClr val="bg1"/>
                </a:solidFill>
              </a:rPr>
              <a:t>inchi</a:t>
            </a:r>
            <a:r>
              <a:rPr lang="en-US" sz="2000" dirty="0">
                <a:solidFill>
                  <a:schemeClr val="bg1"/>
                </a:solidFill>
              </a:rPr>
              <a:t> </a:t>
            </a:r>
            <a:r>
              <a:rPr lang="en-US" sz="2000" dirty="0" smtClean="0">
                <a:solidFill>
                  <a:schemeClr val="bg1"/>
                </a:solidFill>
              </a:rPr>
              <a:t>. </a:t>
            </a:r>
            <a:endParaRPr lang="id-ID" sz="2000" dirty="0">
              <a:solidFill>
                <a:schemeClr val="bg1"/>
              </a:solidFill>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3921" y="3127513"/>
            <a:ext cx="3519383" cy="258088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937" y="3127513"/>
            <a:ext cx="2550277" cy="2580881"/>
          </a:xfrm>
          <a:prstGeom prst="rect">
            <a:avLst/>
          </a:prstGeom>
        </p:spPr>
      </p:pic>
      <p:sp>
        <p:nvSpPr>
          <p:cNvPr id="7" name="Rectangle 6"/>
          <p:cNvSpPr/>
          <p:nvPr/>
        </p:nvSpPr>
        <p:spPr>
          <a:xfrm>
            <a:off x="2380711" y="5913865"/>
            <a:ext cx="1525802" cy="369332"/>
          </a:xfrm>
          <a:prstGeom prst="rect">
            <a:avLst/>
          </a:prstGeom>
        </p:spPr>
        <p:txBody>
          <a:bodyPr wrap="none">
            <a:spAutoFit/>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Floppy Disk</a:t>
            </a:r>
            <a:endParaRPr lang="id-ID" dirty="0">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p:cNvSpPr/>
          <p:nvPr/>
        </p:nvSpPr>
        <p:spPr>
          <a:xfrm>
            <a:off x="8775982" y="5913865"/>
            <a:ext cx="910186" cy="369332"/>
          </a:xfrm>
          <a:prstGeom prst="rect">
            <a:avLst/>
          </a:prstGeom>
        </p:spPr>
        <p:txBody>
          <a:bodyPr wrap="none">
            <a:spAutoFit/>
          </a:bodyPr>
          <a:lstStyle/>
          <a:p>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Disket</a:t>
            </a:r>
            <a:endParaRPr lang="id-ID"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524435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313" y="381864"/>
            <a:ext cx="7673370" cy="646331"/>
          </a:xfrm>
          <a:prstGeom prst="rect">
            <a:avLst/>
          </a:prstGeom>
        </p:spPr>
        <p:txBody>
          <a:bodyPr wrap="square">
            <a:spAutoFit/>
          </a:bodyPr>
          <a:lstStyle/>
          <a:p>
            <a:r>
              <a:rPr lang="en-US" sz="3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FDD (Floppy Disk Drive) Port</a:t>
            </a:r>
            <a:endPar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Rectangle 5"/>
          <p:cNvSpPr>
            <a:spLocks noChangeArrowheads="1"/>
          </p:cNvSpPr>
          <p:nvPr/>
        </p:nvSpPr>
        <p:spPr bwMode="auto">
          <a:xfrm>
            <a:off x="467719" y="1668787"/>
            <a:ext cx="1119088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just" eaLnBrk="1" hangingPunct="1"/>
            <a:r>
              <a:rPr lang="en-US" sz="2000" dirty="0" err="1" smtClean="0">
                <a:solidFill>
                  <a:schemeClr val="bg1"/>
                </a:solidFill>
              </a:rPr>
              <a:t>Berfungsi</a:t>
            </a:r>
            <a:r>
              <a:rPr lang="en-US" sz="2000" dirty="0" smtClean="0">
                <a:solidFill>
                  <a:schemeClr val="bg1"/>
                </a:solidFill>
              </a:rPr>
              <a:t> </a:t>
            </a:r>
            <a:r>
              <a:rPr lang="en-US" sz="2000" dirty="0" err="1" smtClean="0">
                <a:solidFill>
                  <a:schemeClr val="bg1"/>
                </a:solidFill>
              </a:rPr>
              <a:t>untuk</a:t>
            </a:r>
            <a:r>
              <a:rPr lang="en-US" sz="2000" dirty="0" smtClean="0">
                <a:solidFill>
                  <a:schemeClr val="bg1"/>
                </a:solidFill>
              </a:rPr>
              <a:t> </a:t>
            </a:r>
            <a:r>
              <a:rPr lang="en-US" sz="2000" dirty="0" err="1" smtClean="0">
                <a:solidFill>
                  <a:schemeClr val="bg1"/>
                </a:solidFill>
              </a:rPr>
              <a:t>tempat</a:t>
            </a:r>
            <a:r>
              <a:rPr lang="en-US" sz="2000" dirty="0" smtClean="0">
                <a:solidFill>
                  <a:schemeClr val="bg1"/>
                </a:solidFill>
              </a:rPr>
              <a:t> </a:t>
            </a:r>
            <a:r>
              <a:rPr lang="id-ID" sz="2000" dirty="0" smtClean="0">
                <a:solidFill>
                  <a:schemeClr val="bg1"/>
                </a:solidFill>
              </a:rPr>
              <a:t>pemasangan </a:t>
            </a:r>
            <a:r>
              <a:rPr lang="en-US" sz="2000" dirty="0" smtClean="0">
                <a:solidFill>
                  <a:schemeClr val="bg1"/>
                </a:solidFill>
              </a:rPr>
              <a:t>Floppy Disk. Port </a:t>
            </a:r>
            <a:r>
              <a:rPr lang="en-US" sz="2000" dirty="0" err="1" smtClean="0">
                <a:solidFill>
                  <a:schemeClr val="bg1"/>
                </a:solidFill>
              </a:rPr>
              <a:t>ini</a:t>
            </a:r>
            <a:r>
              <a:rPr lang="en-US" sz="2000" dirty="0" smtClean="0">
                <a:solidFill>
                  <a:schemeClr val="bg1"/>
                </a:solidFill>
              </a:rPr>
              <a:t> </a:t>
            </a:r>
            <a:r>
              <a:rPr lang="en-US" sz="2000" dirty="0" err="1" smtClean="0">
                <a:solidFill>
                  <a:schemeClr val="bg1"/>
                </a:solidFill>
              </a:rPr>
              <a:t>menggunakan</a:t>
            </a:r>
            <a:r>
              <a:rPr lang="en-US" sz="2000" dirty="0" smtClean="0">
                <a:solidFill>
                  <a:schemeClr val="bg1"/>
                </a:solidFill>
              </a:rPr>
              <a:t> </a:t>
            </a:r>
            <a:r>
              <a:rPr lang="en-US" sz="2000" dirty="0" err="1" smtClean="0">
                <a:solidFill>
                  <a:schemeClr val="bg1"/>
                </a:solidFill>
              </a:rPr>
              <a:t>kabel</a:t>
            </a:r>
            <a:r>
              <a:rPr lang="en-US" sz="2000" dirty="0" smtClean="0">
                <a:solidFill>
                  <a:schemeClr val="bg1"/>
                </a:solidFill>
              </a:rPr>
              <a:t> FDD </a:t>
            </a:r>
            <a:r>
              <a:rPr lang="en-US" sz="2000" dirty="0" err="1" smtClean="0">
                <a:solidFill>
                  <a:schemeClr val="bg1"/>
                </a:solidFill>
              </a:rPr>
              <a:t>kabel</a:t>
            </a:r>
            <a:r>
              <a:rPr lang="en-US" sz="2000" dirty="0">
                <a:solidFill>
                  <a:schemeClr val="bg1"/>
                </a:solidFill>
              </a:rPr>
              <a:t>.</a:t>
            </a:r>
          </a:p>
        </p:txBody>
      </p:sp>
      <p:pic>
        <p:nvPicPr>
          <p:cNvPr id="1026" name="Picture 2" descr="C:\Users\Rama\Downloads\Flopp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503" y="2837331"/>
            <a:ext cx="3866155" cy="262955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Rama\Downloads\Cable-FD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8832" y="2870968"/>
            <a:ext cx="3681435" cy="256227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592695" y="5722765"/>
            <a:ext cx="1217769" cy="369332"/>
          </a:xfrm>
          <a:prstGeom prst="rect">
            <a:avLst/>
          </a:prstGeom>
        </p:spPr>
        <p:txBody>
          <a:bodyPr wrap="none">
            <a:spAutoFit/>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FDD Port</a:t>
            </a:r>
            <a:endParaRPr lang="id-ID" dirty="0">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p:cNvSpPr/>
          <p:nvPr/>
        </p:nvSpPr>
        <p:spPr>
          <a:xfrm>
            <a:off x="8176648" y="5673460"/>
            <a:ext cx="1393010" cy="369332"/>
          </a:xfrm>
          <a:prstGeom prst="rect">
            <a:avLst/>
          </a:prstGeom>
        </p:spPr>
        <p:txBody>
          <a:bodyPr wrap="none">
            <a:spAutoFit/>
          </a:bodyPr>
          <a:lstStyle/>
          <a:p>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Kabel</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FDD</a:t>
            </a:r>
            <a:endParaRPr lang="id-ID"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403025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537057" y="453744"/>
            <a:ext cx="44590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sz="3600" b="1" dirty="0" err="1" smtClean="0">
                <a:solidFill>
                  <a:schemeClr val="bg1"/>
                </a:solidFill>
                <a:ea typeface="Verdana" panose="020B0604030504040204" pitchFamily="34" charset="0"/>
                <a:cs typeface="Verdana" panose="020B0604030504040204" pitchFamily="34" charset="0"/>
              </a:rPr>
              <a:t>Harddisk</a:t>
            </a:r>
            <a:r>
              <a:rPr lang="en-US" sz="3600" b="1" dirty="0" smtClean="0">
                <a:solidFill>
                  <a:schemeClr val="bg1"/>
                </a:solidFill>
                <a:latin typeface="Tahoma" panose="020B0604030504040204" pitchFamily="34" charset="0"/>
              </a:rPr>
              <a:t> </a:t>
            </a:r>
            <a:r>
              <a:rPr lang="en-US" sz="3600" b="1" dirty="0">
                <a:solidFill>
                  <a:schemeClr val="bg1"/>
                </a:solidFill>
                <a:ea typeface="Verdana" panose="020B0604030504040204" pitchFamily="34" charset="0"/>
                <a:cs typeface="Verdana" panose="020B0604030504040204" pitchFamily="34" charset="0"/>
              </a:rPr>
              <a:t>(HDD)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4117" y="3039083"/>
            <a:ext cx="2656647" cy="265664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190" y="3227201"/>
            <a:ext cx="3592601" cy="2280410"/>
          </a:xfrm>
          <a:prstGeom prst="rect">
            <a:avLst/>
          </a:prstGeom>
        </p:spPr>
      </p:pic>
      <p:sp>
        <p:nvSpPr>
          <p:cNvPr id="5" name="Rectangle 4"/>
          <p:cNvSpPr/>
          <p:nvPr/>
        </p:nvSpPr>
        <p:spPr>
          <a:xfrm>
            <a:off x="537056" y="1521984"/>
            <a:ext cx="10926073" cy="1323439"/>
          </a:xfrm>
          <a:prstGeom prst="rect">
            <a:avLst/>
          </a:prstGeom>
        </p:spPr>
        <p:txBody>
          <a:bodyPr wrap="square">
            <a:spAutoFit/>
          </a:bodyPr>
          <a:lstStyle/>
          <a:p>
            <a:pPr algn="just"/>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Berfungsi</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sebagai</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id-ID"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media penyimpanan data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pada</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komputer</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id-ID"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secara </a:t>
            </a:r>
            <a:r>
              <a:rPr lang="id-ID" sz="2000" dirty="0">
                <a:solidFill>
                  <a:schemeClr val="bg1"/>
                </a:solidFill>
                <a:latin typeface="Verdana" panose="020B0604030504040204" pitchFamily="34" charset="0"/>
                <a:ea typeface="Verdana" panose="020B0604030504040204" pitchFamily="34" charset="0"/>
                <a:cs typeface="Verdana" panose="020B0604030504040204" pitchFamily="34" charset="0"/>
              </a:rPr>
              <a:t>permanen. Harddisk menyimpan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berbagai</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id-ID"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informasi</a:t>
            </a:r>
            <a:r>
              <a:rPr lang="id-ID"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seperti</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informasi</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id-ID"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mengenai hardware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dan</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Sistem</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Operasi</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id-ID"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yang </a:t>
            </a:r>
            <a:r>
              <a:rPr lang="id-ID" sz="2000" dirty="0">
                <a:solidFill>
                  <a:schemeClr val="bg1"/>
                </a:solidFill>
                <a:latin typeface="Verdana" panose="020B0604030504040204" pitchFamily="34" charset="0"/>
                <a:ea typeface="Verdana" panose="020B0604030504040204" pitchFamily="34" charset="0"/>
                <a:cs typeface="Verdana" panose="020B0604030504040204" pitchFamily="34" charset="0"/>
              </a:rPr>
              <a:t>ada di dalam PC </a:t>
            </a:r>
            <a:r>
              <a:rPr lang="id-ID"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tersebut</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Terdapat</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2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jenis</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yaitu</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h</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arddisk</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SATA,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dan</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PATA/ATA.</a:t>
            </a:r>
            <a:endParaRPr lang="id-ID"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p:cNvSpPr/>
          <p:nvPr/>
        </p:nvSpPr>
        <p:spPr>
          <a:xfrm>
            <a:off x="2194428" y="5813473"/>
            <a:ext cx="1714124" cy="369332"/>
          </a:xfrm>
          <a:prstGeom prst="rect">
            <a:avLst/>
          </a:prstGeom>
        </p:spPr>
        <p:txBody>
          <a:bodyPr wrap="none">
            <a:spAutoFit/>
          </a:bodyPr>
          <a:lstStyle/>
          <a:p>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Harddisk</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ATA</a:t>
            </a:r>
            <a:endParaRPr lang="id-ID" dirty="0">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8497953" y="5907533"/>
            <a:ext cx="1868973" cy="369332"/>
          </a:xfrm>
          <a:prstGeom prst="rect">
            <a:avLst/>
          </a:prstGeom>
        </p:spPr>
        <p:txBody>
          <a:bodyPr wrap="none">
            <a:spAutoFit/>
          </a:bodyPr>
          <a:lstStyle/>
          <a:p>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Harddisk</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SATA</a:t>
            </a:r>
            <a:endParaRPr lang="id-ID"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000424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457545" y="562591"/>
            <a:ext cx="81696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sz="3600" b="1" dirty="0" smtClean="0">
                <a:solidFill>
                  <a:schemeClr val="bg1"/>
                </a:solidFill>
                <a:ea typeface="Verdana" panose="020B0604030504040204" pitchFamily="34" charset="0"/>
                <a:cs typeface="Verdana" panose="020B0604030504040204" pitchFamily="34" charset="0"/>
              </a:rPr>
              <a:t>CD-ROM Drive (Compact Disk) </a:t>
            </a:r>
            <a:endParaRPr lang="en-US" sz="3600" dirty="0">
              <a:solidFill>
                <a:schemeClr val="bg1"/>
              </a:solidFill>
              <a:ea typeface="Verdana" panose="020B0604030504040204" pitchFamily="34" charset="0"/>
              <a:cs typeface="Verdana" panose="020B0604030504040204" pitchFamily="34" charset="0"/>
            </a:endParaRPr>
          </a:p>
        </p:txBody>
      </p:sp>
      <p:sp>
        <p:nvSpPr>
          <p:cNvPr id="2" name="Rectangle 1"/>
          <p:cNvSpPr/>
          <p:nvPr/>
        </p:nvSpPr>
        <p:spPr>
          <a:xfrm>
            <a:off x="457545" y="1579736"/>
            <a:ext cx="11058594" cy="1015663"/>
          </a:xfrm>
          <a:prstGeom prst="rect">
            <a:avLst/>
          </a:prstGeom>
        </p:spPr>
        <p:txBody>
          <a:bodyPr wrap="square">
            <a:spAutoFit/>
          </a:bodyPr>
          <a:lstStyle/>
          <a:p>
            <a:pPr algn="just"/>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B</a:t>
            </a:r>
            <a:r>
              <a:rPr lang="id-ID"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erfungsi </a:t>
            </a:r>
            <a:r>
              <a:rPr lang="id-ID" sz="2000" dirty="0">
                <a:solidFill>
                  <a:schemeClr val="bg1"/>
                </a:solidFill>
                <a:latin typeface="Verdana" panose="020B0604030504040204" pitchFamily="34" charset="0"/>
                <a:ea typeface="Verdana" panose="020B0604030504040204" pitchFamily="34" charset="0"/>
                <a:cs typeface="Verdana" panose="020B0604030504040204" pitchFamily="34" charset="0"/>
              </a:rPr>
              <a:t>untuk membaca data CD dan melakukan burning data ke CD, artinya dengan menggunakan CD ROM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ini</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id-ID"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bisa </a:t>
            </a:r>
            <a:r>
              <a:rPr lang="id-ID" sz="2000" dirty="0">
                <a:solidFill>
                  <a:schemeClr val="bg1"/>
                </a:solidFill>
                <a:latin typeface="Verdana" panose="020B0604030504040204" pitchFamily="34" charset="0"/>
                <a:ea typeface="Verdana" panose="020B0604030504040204" pitchFamily="34" charset="0"/>
                <a:cs typeface="Verdana" panose="020B0604030504040204" pitchFamily="34" charset="0"/>
              </a:rPr>
              <a:t>menyimpan data ke dalam piringan CD (burning) atau menampilkan data dari CD.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198" y="3283181"/>
            <a:ext cx="3438594" cy="243468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4368" y="3309685"/>
            <a:ext cx="2354849" cy="2354849"/>
          </a:xfrm>
          <a:prstGeom prst="rect">
            <a:avLst/>
          </a:prstGeom>
        </p:spPr>
      </p:pic>
      <p:sp>
        <p:nvSpPr>
          <p:cNvPr id="9" name="Rectangle 8"/>
          <p:cNvSpPr/>
          <p:nvPr/>
        </p:nvSpPr>
        <p:spPr>
          <a:xfrm>
            <a:off x="2175618" y="5918600"/>
            <a:ext cx="1857753" cy="369332"/>
          </a:xfrm>
          <a:prstGeom prst="rect">
            <a:avLst/>
          </a:prstGeom>
        </p:spPr>
        <p:txBody>
          <a:bodyPr wrap="none">
            <a:spAutoFit/>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CD-ROM Drive</a:t>
            </a:r>
            <a:endParaRPr lang="id-ID" dirty="0">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p:cNvSpPr/>
          <p:nvPr/>
        </p:nvSpPr>
        <p:spPr>
          <a:xfrm>
            <a:off x="8362915" y="5828415"/>
            <a:ext cx="1851789" cy="369332"/>
          </a:xfrm>
          <a:prstGeom prst="rect">
            <a:avLst/>
          </a:prstGeom>
        </p:spPr>
        <p:txBody>
          <a:bodyPr wrap="none">
            <a:spAutoFit/>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CD-R / 700MB</a:t>
            </a:r>
            <a:endParaRPr lang="id-ID"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446471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540130" y="419351"/>
            <a:ext cx="98098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sz="3600" b="1" dirty="0" smtClean="0">
                <a:solidFill>
                  <a:schemeClr val="bg1"/>
                </a:solidFill>
                <a:ea typeface="Verdana" panose="020B0604030504040204" pitchFamily="34" charset="0"/>
                <a:cs typeface="Verdana" panose="020B0604030504040204" pitchFamily="34" charset="0"/>
              </a:rPr>
              <a:t>DVD-Drive (</a:t>
            </a:r>
            <a:r>
              <a:rPr lang="id-ID" sz="3600" b="1" dirty="0">
                <a:solidFill>
                  <a:schemeClr val="bg1"/>
                </a:solidFill>
                <a:ea typeface="Verdana" panose="020B0604030504040204" pitchFamily="34" charset="0"/>
                <a:cs typeface="Verdana" panose="020B0604030504040204" pitchFamily="34" charset="0"/>
              </a:rPr>
              <a:t>Digital Versatile Disc</a:t>
            </a:r>
            <a:r>
              <a:rPr lang="en-US" sz="3600" b="1" dirty="0">
                <a:solidFill>
                  <a:schemeClr val="bg1"/>
                </a:solidFill>
                <a:ea typeface="Verdana" panose="020B0604030504040204" pitchFamily="34" charset="0"/>
                <a:cs typeface="Verdana" panose="020B0604030504040204" pitchFamily="34" charset="0"/>
              </a:rPr>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19" y="3279631"/>
            <a:ext cx="3796973" cy="2342770"/>
          </a:xfrm>
          <a:prstGeom prst="rect">
            <a:avLst/>
          </a:prstGeom>
        </p:spPr>
      </p:pic>
      <p:sp>
        <p:nvSpPr>
          <p:cNvPr id="5" name="Rectangle 4"/>
          <p:cNvSpPr/>
          <p:nvPr/>
        </p:nvSpPr>
        <p:spPr>
          <a:xfrm>
            <a:off x="553381" y="1537395"/>
            <a:ext cx="10816983" cy="1015663"/>
          </a:xfrm>
          <a:prstGeom prst="rect">
            <a:avLst/>
          </a:prstGeom>
        </p:spPr>
        <p:txBody>
          <a:bodyPr wrap="square">
            <a:spAutoFit/>
          </a:bodyPr>
          <a:lstStyle/>
          <a:p>
            <a:pPr algn="just"/>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B</a:t>
            </a:r>
            <a:r>
              <a:rPr lang="id-ID"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erfungsi </a:t>
            </a:r>
            <a:r>
              <a:rPr lang="id-ID" sz="2000" dirty="0">
                <a:solidFill>
                  <a:schemeClr val="bg1"/>
                </a:solidFill>
                <a:latin typeface="Verdana" panose="020B0604030504040204" pitchFamily="34" charset="0"/>
                <a:ea typeface="Verdana" panose="020B0604030504040204" pitchFamily="34" charset="0"/>
                <a:cs typeface="Verdana" panose="020B0604030504040204" pitchFamily="34" charset="0"/>
              </a:rPr>
              <a:t>untuk membaca data </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DVD</a:t>
            </a:r>
            <a:r>
              <a:rPr lang="id-ID"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id-ID" sz="2000" dirty="0">
                <a:solidFill>
                  <a:schemeClr val="bg1"/>
                </a:solidFill>
                <a:latin typeface="Verdana" panose="020B0604030504040204" pitchFamily="34" charset="0"/>
                <a:ea typeface="Verdana" panose="020B0604030504040204" pitchFamily="34" charset="0"/>
                <a:cs typeface="Verdana" panose="020B0604030504040204" pitchFamily="34" charset="0"/>
              </a:rPr>
              <a:t>dan melakukan burning data ke </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DVD</a:t>
            </a:r>
            <a:r>
              <a:rPr lang="id-ID"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id-ID" sz="2000" dirty="0">
                <a:solidFill>
                  <a:schemeClr val="bg1"/>
                </a:solidFill>
                <a:latin typeface="Verdana" panose="020B0604030504040204" pitchFamily="34" charset="0"/>
                <a:ea typeface="Verdana" panose="020B0604030504040204" pitchFamily="34" charset="0"/>
                <a:cs typeface="Verdana" panose="020B0604030504040204" pitchFamily="34" charset="0"/>
              </a:rPr>
              <a:t>artinya dengan menggunakan </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DVD-Drive</a:t>
            </a:r>
            <a:r>
              <a:rPr lang="id-ID"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ini</a:t>
            </a: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id-ID" sz="2000" dirty="0">
                <a:solidFill>
                  <a:schemeClr val="bg1"/>
                </a:solidFill>
                <a:latin typeface="Verdana" panose="020B0604030504040204" pitchFamily="34" charset="0"/>
                <a:ea typeface="Verdana" panose="020B0604030504040204" pitchFamily="34" charset="0"/>
                <a:cs typeface="Verdana" panose="020B0604030504040204" pitchFamily="34" charset="0"/>
              </a:rPr>
              <a:t>bisa menyimpan data ke dalam piringan </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DVD</a:t>
            </a:r>
            <a:r>
              <a:rPr lang="id-ID"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id-ID" sz="2000" dirty="0">
                <a:solidFill>
                  <a:schemeClr val="bg1"/>
                </a:solidFill>
                <a:latin typeface="Verdana" panose="020B0604030504040204" pitchFamily="34" charset="0"/>
                <a:ea typeface="Verdana" panose="020B0604030504040204" pitchFamily="34" charset="0"/>
                <a:cs typeface="Verdana" panose="020B0604030504040204" pitchFamily="34" charset="0"/>
              </a:rPr>
              <a:t>(burning) atau menampilkan data dari </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DVD</a:t>
            </a:r>
            <a:r>
              <a:rPr lang="id-ID"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id-ID"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5635" y="3277917"/>
            <a:ext cx="2287583" cy="2237196"/>
          </a:xfrm>
          <a:prstGeom prst="rect">
            <a:avLst/>
          </a:prstGeom>
        </p:spPr>
      </p:pic>
      <p:sp>
        <p:nvSpPr>
          <p:cNvPr id="7" name="Rectangle 6"/>
          <p:cNvSpPr/>
          <p:nvPr/>
        </p:nvSpPr>
        <p:spPr>
          <a:xfrm>
            <a:off x="2175618" y="5918600"/>
            <a:ext cx="1391278" cy="369332"/>
          </a:xfrm>
          <a:prstGeom prst="rect">
            <a:avLst/>
          </a:prstGeom>
        </p:spPr>
        <p:txBody>
          <a:bodyPr wrap="none">
            <a:spAutoFit/>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DVD Drive</a:t>
            </a:r>
            <a:endParaRPr lang="id-ID" dirty="0">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8387541" y="5817224"/>
            <a:ext cx="2028119" cy="369332"/>
          </a:xfrm>
          <a:prstGeom prst="rect">
            <a:avLst/>
          </a:prstGeom>
        </p:spPr>
        <p:txBody>
          <a:bodyPr wrap="none">
            <a:spAutoFit/>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DVD-R / 4,7 GB</a:t>
            </a:r>
            <a:endParaRPr lang="id-ID"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057981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312" y="381864"/>
            <a:ext cx="10869287" cy="646331"/>
          </a:xfrm>
          <a:prstGeom prst="rect">
            <a:avLst/>
          </a:prstGeom>
        </p:spPr>
        <p:txBody>
          <a:bodyPr wrap="square">
            <a:spAutoFit/>
          </a:bodyPr>
          <a:lstStyle/>
          <a:p>
            <a:r>
              <a:rPr lang="id-ID" sz="3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IDE</a:t>
            </a:r>
            <a:r>
              <a:rPr lang="en-US" sz="3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(Integrated </a:t>
            </a:r>
            <a:r>
              <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Drive Electronics</a:t>
            </a:r>
            <a:r>
              <a:rPr lang="en-US" sz="3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Port</a:t>
            </a:r>
            <a:endPar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Rectangle 5"/>
          <p:cNvSpPr>
            <a:spLocks noChangeArrowheads="1"/>
          </p:cNvSpPr>
          <p:nvPr/>
        </p:nvSpPr>
        <p:spPr bwMode="auto">
          <a:xfrm>
            <a:off x="467718" y="1668787"/>
            <a:ext cx="1108330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just"/>
            <a:r>
              <a:rPr lang="en-US" sz="2000" dirty="0" err="1" smtClean="0">
                <a:solidFill>
                  <a:schemeClr val="bg1"/>
                </a:solidFill>
              </a:rPr>
              <a:t>Berfungsi</a:t>
            </a:r>
            <a:r>
              <a:rPr lang="en-US" sz="2000" dirty="0" smtClean="0">
                <a:solidFill>
                  <a:schemeClr val="bg1"/>
                </a:solidFill>
              </a:rPr>
              <a:t> </a:t>
            </a:r>
            <a:r>
              <a:rPr lang="en-US" sz="2000" dirty="0" err="1" smtClean="0">
                <a:solidFill>
                  <a:schemeClr val="bg1"/>
                </a:solidFill>
              </a:rPr>
              <a:t>untuk</a:t>
            </a:r>
            <a:r>
              <a:rPr lang="en-US" sz="2000" dirty="0" smtClean="0">
                <a:solidFill>
                  <a:schemeClr val="bg1"/>
                </a:solidFill>
              </a:rPr>
              <a:t> </a:t>
            </a:r>
            <a:r>
              <a:rPr lang="en-US" sz="2000" dirty="0" err="1" smtClean="0">
                <a:solidFill>
                  <a:schemeClr val="bg1"/>
                </a:solidFill>
              </a:rPr>
              <a:t>tempat</a:t>
            </a:r>
            <a:r>
              <a:rPr lang="en-US" sz="2000" dirty="0" smtClean="0">
                <a:solidFill>
                  <a:schemeClr val="bg1"/>
                </a:solidFill>
              </a:rPr>
              <a:t> </a:t>
            </a:r>
            <a:r>
              <a:rPr lang="id-ID" sz="2000" dirty="0" smtClean="0">
                <a:solidFill>
                  <a:schemeClr val="bg1"/>
                </a:solidFill>
              </a:rPr>
              <a:t>pemasangan </a:t>
            </a:r>
            <a:r>
              <a:rPr lang="id-ID" sz="2000" dirty="0">
                <a:solidFill>
                  <a:schemeClr val="bg1"/>
                </a:solidFill>
              </a:rPr>
              <a:t>Hard </a:t>
            </a:r>
            <a:r>
              <a:rPr lang="id-ID" sz="2000" dirty="0" smtClean="0">
                <a:solidFill>
                  <a:schemeClr val="bg1"/>
                </a:solidFill>
              </a:rPr>
              <a:t>Disk, </a:t>
            </a:r>
            <a:r>
              <a:rPr lang="en-US" sz="2000" dirty="0" smtClean="0">
                <a:solidFill>
                  <a:schemeClr val="bg1"/>
                </a:solidFill>
              </a:rPr>
              <a:t>CD-ROM, DVD-ROM yang </a:t>
            </a:r>
            <a:r>
              <a:rPr lang="en-US" sz="2000" dirty="0" err="1" smtClean="0">
                <a:solidFill>
                  <a:schemeClr val="bg1"/>
                </a:solidFill>
              </a:rPr>
              <a:t>berjenis</a:t>
            </a:r>
            <a:r>
              <a:rPr lang="en-US" sz="2000" dirty="0" smtClean="0">
                <a:solidFill>
                  <a:schemeClr val="bg1"/>
                </a:solidFill>
              </a:rPr>
              <a:t> PATA/ATA. </a:t>
            </a:r>
            <a:r>
              <a:rPr lang="en-US" sz="2000" dirty="0">
                <a:solidFill>
                  <a:schemeClr val="bg1"/>
                </a:solidFill>
              </a:rPr>
              <a:t>Port </a:t>
            </a:r>
            <a:r>
              <a:rPr lang="en-US" sz="2000" dirty="0" err="1">
                <a:solidFill>
                  <a:schemeClr val="bg1"/>
                </a:solidFill>
              </a:rPr>
              <a:t>ini</a:t>
            </a:r>
            <a:r>
              <a:rPr lang="en-US" sz="2000" dirty="0">
                <a:solidFill>
                  <a:schemeClr val="bg1"/>
                </a:solidFill>
              </a:rPr>
              <a:t> </a:t>
            </a:r>
            <a:r>
              <a:rPr lang="en-US" sz="2000" dirty="0" err="1">
                <a:solidFill>
                  <a:schemeClr val="bg1"/>
                </a:solidFill>
              </a:rPr>
              <a:t>menggunakan</a:t>
            </a:r>
            <a:r>
              <a:rPr lang="en-US" sz="2000" dirty="0">
                <a:solidFill>
                  <a:schemeClr val="bg1"/>
                </a:solidFill>
              </a:rPr>
              <a:t> </a:t>
            </a:r>
            <a:r>
              <a:rPr lang="en-US" sz="2000" dirty="0" err="1">
                <a:solidFill>
                  <a:schemeClr val="bg1"/>
                </a:solidFill>
              </a:rPr>
              <a:t>kabel</a:t>
            </a:r>
            <a:r>
              <a:rPr lang="en-US" sz="2000" dirty="0">
                <a:solidFill>
                  <a:schemeClr val="bg1"/>
                </a:solidFill>
              </a:rPr>
              <a:t> </a:t>
            </a:r>
            <a:r>
              <a:rPr lang="en-US" sz="2000" dirty="0" smtClean="0">
                <a:solidFill>
                  <a:schemeClr val="bg1"/>
                </a:solidFill>
              </a:rPr>
              <a:t>PATA/ATA.</a:t>
            </a:r>
            <a:endParaRPr lang="en-US" sz="2000" dirty="0">
              <a:solidFill>
                <a:schemeClr val="bg1"/>
              </a:solidFill>
            </a:endParaRPr>
          </a:p>
        </p:txBody>
      </p:sp>
      <p:pic>
        <p:nvPicPr>
          <p:cNvPr id="5122" name="Picture 2" descr="C:\Users\Rama\Downloads\Bagian-BagianKomponenMotherboarddanFungsinya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7440" y="2837328"/>
            <a:ext cx="3619925" cy="27170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32180" y="5749659"/>
            <a:ext cx="1150443" cy="369332"/>
          </a:xfrm>
          <a:prstGeom prst="rect">
            <a:avLst/>
          </a:prstGeom>
        </p:spPr>
        <p:txBody>
          <a:bodyPr wrap="none">
            <a:spAutoFit/>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IDE Port</a:t>
            </a:r>
            <a:endParaRPr lang="id-ID" dirty="0">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descr="C:\Users\Rama\Downloads\kabel ide-500x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4003" y="2877669"/>
            <a:ext cx="4211452" cy="263636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832783" y="5672261"/>
            <a:ext cx="1333891" cy="369332"/>
          </a:xfrm>
          <a:prstGeom prst="rect">
            <a:avLst/>
          </a:prstGeom>
        </p:spPr>
        <p:txBody>
          <a:bodyPr wrap="none">
            <a:spAutoFit/>
          </a:bodyPr>
          <a:lstStyle/>
          <a:p>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Kabel</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ATA</a:t>
            </a:r>
            <a:endParaRPr lang="id-ID"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1110433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313" y="381864"/>
            <a:ext cx="7673370" cy="646331"/>
          </a:xfrm>
          <a:prstGeom prst="rect">
            <a:avLst/>
          </a:prstGeom>
        </p:spPr>
        <p:txBody>
          <a:bodyPr wrap="square">
            <a:spAutoFit/>
          </a:bodyPr>
          <a:lstStyle/>
          <a:p>
            <a:r>
              <a:rPr lang="en-US" sz="3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SATA (Serial-ATA) Port</a:t>
            </a:r>
            <a:endPar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Rectangle 5"/>
          <p:cNvSpPr>
            <a:spLocks noChangeArrowheads="1"/>
          </p:cNvSpPr>
          <p:nvPr/>
        </p:nvSpPr>
        <p:spPr bwMode="auto">
          <a:xfrm>
            <a:off x="467719" y="1668787"/>
            <a:ext cx="110160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just"/>
            <a:r>
              <a:rPr lang="en-US" sz="2000" dirty="0" err="1">
                <a:solidFill>
                  <a:schemeClr val="bg1"/>
                </a:solidFill>
              </a:rPr>
              <a:t>Berfungsi</a:t>
            </a:r>
            <a:r>
              <a:rPr lang="en-US" sz="2000" dirty="0">
                <a:solidFill>
                  <a:schemeClr val="bg1"/>
                </a:solidFill>
              </a:rPr>
              <a:t> </a:t>
            </a:r>
            <a:r>
              <a:rPr lang="en-US" sz="2000" dirty="0" err="1">
                <a:solidFill>
                  <a:schemeClr val="bg1"/>
                </a:solidFill>
              </a:rPr>
              <a:t>untuk</a:t>
            </a:r>
            <a:r>
              <a:rPr lang="en-US" sz="2000" dirty="0">
                <a:solidFill>
                  <a:schemeClr val="bg1"/>
                </a:solidFill>
              </a:rPr>
              <a:t> </a:t>
            </a:r>
            <a:r>
              <a:rPr lang="en-US" sz="2000" dirty="0" err="1">
                <a:solidFill>
                  <a:schemeClr val="bg1"/>
                </a:solidFill>
              </a:rPr>
              <a:t>tempat</a:t>
            </a:r>
            <a:r>
              <a:rPr lang="en-US" sz="2000" dirty="0">
                <a:solidFill>
                  <a:schemeClr val="bg1"/>
                </a:solidFill>
              </a:rPr>
              <a:t> </a:t>
            </a:r>
            <a:r>
              <a:rPr lang="id-ID" sz="2000" dirty="0">
                <a:solidFill>
                  <a:schemeClr val="bg1"/>
                </a:solidFill>
              </a:rPr>
              <a:t>pemasangan Hard Disk , </a:t>
            </a:r>
            <a:r>
              <a:rPr lang="en-US" sz="2000" dirty="0">
                <a:solidFill>
                  <a:schemeClr val="bg1"/>
                </a:solidFill>
              </a:rPr>
              <a:t>CD-ROM, </a:t>
            </a:r>
            <a:r>
              <a:rPr lang="en-US" sz="2000" dirty="0" smtClean="0">
                <a:solidFill>
                  <a:schemeClr val="bg1"/>
                </a:solidFill>
              </a:rPr>
              <a:t>DVD-ROM yang </a:t>
            </a:r>
            <a:r>
              <a:rPr lang="en-US" sz="2000" dirty="0" err="1" smtClean="0">
                <a:solidFill>
                  <a:schemeClr val="bg1"/>
                </a:solidFill>
              </a:rPr>
              <a:t>berjenis</a:t>
            </a:r>
            <a:r>
              <a:rPr lang="en-US" sz="2000" dirty="0" smtClean="0">
                <a:solidFill>
                  <a:schemeClr val="bg1"/>
                </a:solidFill>
              </a:rPr>
              <a:t> SATA.</a:t>
            </a:r>
            <a:endParaRPr lang="en-US" sz="2000" dirty="0">
              <a:solidFill>
                <a:schemeClr val="bg1"/>
              </a:solidFill>
            </a:endParaRPr>
          </a:p>
        </p:txBody>
      </p:sp>
      <p:pic>
        <p:nvPicPr>
          <p:cNvPr id="2050" name="Picture 2" descr="C:\Users\Rama\Downloads\powerinst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692" y="2875988"/>
            <a:ext cx="3766950" cy="28252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715662" y="5847072"/>
            <a:ext cx="1313501" cy="369332"/>
          </a:xfrm>
          <a:prstGeom prst="rect">
            <a:avLst/>
          </a:prstGeom>
        </p:spPr>
        <p:txBody>
          <a:bodyPr wrap="none">
            <a:spAutoFit/>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SATA Port</a:t>
            </a:r>
            <a:endParaRPr lang="id-ID" dirty="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descr="C:\Users\Rama\Downloads\10168528_86d362ef-5d6e-4b13-a677-617e9d0b95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1871" y="3107820"/>
            <a:ext cx="3585823" cy="236154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720796" y="5757073"/>
            <a:ext cx="1570495" cy="369332"/>
          </a:xfrm>
          <a:prstGeom prst="rect">
            <a:avLst/>
          </a:prstGeom>
        </p:spPr>
        <p:txBody>
          <a:bodyPr wrap="none">
            <a:spAutoFit/>
          </a:bodyPr>
          <a:lstStyle/>
          <a:p>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Kabel</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SATA </a:t>
            </a:r>
            <a:endParaRPr lang="id-ID"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7360035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431040" y="332602"/>
            <a:ext cx="42999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sz="3600" b="1" dirty="0" smtClean="0">
                <a:solidFill>
                  <a:schemeClr val="bg1"/>
                </a:solidFill>
              </a:rPr>
              <a:t>PERAKITAN PC</a:t>
            </a:r>
            <a:endParaRPr lang="en-US" sz="3600" b="1" dirty="0">
              <a:solidFill>
                <a:schemeClr val="bg1"/>
              </a:solidFill>
              <a:latin typeface="Arial" panose="020B0604020202020204" pitchFamily="34" charset="0"/>
            </a:endParaRPr>
          </a:p>
        </p:txBody>
      </p:sp>
      <p:sp>
        <p:nvSpPr>
          <p:cNvPr id="5" name="Rectangle 5"/>
          <p:cNvSpPr>
            <a:spLocks noChangeArrowheads="1"/>
          </p:cNvSpPr>
          <p:nvPr/>
        </p:nvSpPr>
        <p:spPr bwMode="auto">
          <a:xfrm>
            <a:off x="457546" y="1225763"/>
            <a:ext cx="519335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sz="2000" dirty="0" err="1" smtClean="0">
                <a:solidFill>
                  <a:schemeClr val="bg1"/>
                </a:solidFill>
              </a:rPr>
              <a:t>Peralatan</a:t>
            </a:r>
            <a:r>
              <a:rPr lang="en-US" sz="2000" dirty="0" smtClean="0">
                <a:solidFill>
                  <a:schemeClr val="bg1"/>
                </a:solidFill>
              </a:rPr>
              <a:t> yang </a:t>
            </a:r>
            <a:r>
              <a:rPr lang="en-US" sz="2000" dirty="0" err="1" smtClean="0">
                <a:solidFill>
                  <a:schemeClr val="bg1"/>
                </a:solidFill>
              </a:rPr>
              <a:t>digunakan</a:t>
            </a:r>
            <a:r>
              <a:rPr lang="en-US" sz="2000" dirty="0" smtClean="0">
                <a:solidFill>
                  <a:schemeClr val="bg1"/>
                </a:solidFill>
              </a:rPr>
              <a:t> </a:t>
            </a:r>
            <a:r>
              <a:rPr lang="en-US" sz="2000" dirty="0" err="1" smtClean="0">
                <a:solidFill>
                  <a:schemeClr val="bg1"/>
                </a:solidFill>
              </a:rPr>
              <a:t>antara</a:t>
            </a:r>
            <a:r>
              <a:rPr lang="en-US" sz="2000" dirty="0" smtClean="0">
                <a:solidFill>
                  <a:schemeClr val="bg1"/>
                </a:solidFill>
              </a:rPr>
              <a:t> lain :</a:t>
            </a:r>
          </a:p>
          <a:p>
            <a:pPr marL="457200" indent="-457200">
              <a:buFont typeface="+mj-lt"/>
              <a:buAutoNum type="arabicPeriod"/>
            </a:pPr>
            <a:r>
              <a:rPr lang="en-US" sz="2000" dirty="0" err="1" smtClean="0">
                <a:solidFill>
                  <a:schemeClr val="bg1"/>
                </a:solidFill>
              </a:rPr>
              <a:t>Obeng</a:t>
            </a:r>
            <a:r>
              <a:rPr lang="en-US" sz="2000" dirty="0" smtClean="0">
                <a:solidFill>
                  <a:schemeClr val="bg1"/>
                </a:solidFill>
              </a:rPr>
              <a:t>.</a:t>
            </a:r>
            <a:endParaRPr lang="en-US" sz="2000" dirty="0">
              <a:solidFill>
                <a:schemeClr val="bg1"/>
              </a:solidFill>
            </a:endParaRPr>
          </a:p>
          <a:p>
            <a:pPr marL="457200" indent="-457200">
              <a:buFont typeface="+mj-lt"/>
              <a:buAutoNum type="arabicPeriod"/>
            </a:pPr>
            <a:r>
              <a:rPr lang="en-US" sz="2000" dirty="0" smtClean="0">
                <a:solidFill>
                  <a:schemeClr val="bg1"/>
                </a:solidFill>
                <a:latin typeface="Arial" panose="020B0604020202020204" pitchFamily="34" charset="0"/>
              </a:rPr>
              <a:t>Tang.</a:t>
            </a:r>
            <a:endParaRPr lang="en-US" sz="2000" dirty="0">
              <a:solidFill>
                <a:schemeClr val="bg1"/>
              </a:solidFill>
              <a:latin typeface="Arial" panose="020B0604020202020204" pitchFamily="34" charset="0"/>
            </a:endParaRPr>
          </a:p>
          <a:p>
            <a:pPr marL="457200" indent="-457200">
              <a:buFont typeface="+mj-lt"/>
              <a:buAutoNum type="arabicPeriod"/>
            </a:pPr>
            <a:r>
              <a:rPr lang="en-US" sz="2000" dirty="0">
                <a:solidFill>
                  <a:schemeClr val="bg1"/>
                </a:solidFill>
                <a:latin typeface="Arial" panose="020B0604020202020204" pitchFamily="34" charset="0"/>
              </a:rPr>
              <a:t>AVO </a:t>
            </a:r>
            <a:r>
              <a:rPr lang="en-US" sz="2000" dirty="0" smtClean="0">
                <a:solidFill>
                  <a:schemeClr val="bg1"/>
                </a:solidFill>
                <a:latin typeface="Arial" panose="020B0604020202020204" pitchFamily="34" charset="0"/>
              </a:rPr>
              <a:t>Meter.</a:t>
            </a:r>
            <a:endParaRPr lang="en-US" sz="2000" dirty="0">
              <a:solidFill>
                <a:schemeClr val="bg1"/>
              </a:solidFill>
              <a:latin typeface="Arial" panose="020B0604020202020204" pitchFamily="34" charset="0"/>
            </a:endParaRPr>
          </a:p>
          <a:p>
            <a:pPr marL="457200" indent="-457200">
              <a:buFont typeface="+mj-lt"/>
              <a:buAutoNum type="arabicPeriod"/>
            </a:pPr>
            <a:r>
              <a:rPr lang="en-US" sz="2000" dirty="0" err="1" smtClean="0">
                <a:solidFill>
                  <a:schemeClr val="bg1"/>
                </a:solidFill>
                <a:latin typeface="Arial" panose="020B0604020202020204" pitchFamily="34" charset="0"/>
              </a:rPr>
              <a:t>Isolasi</a:t>
            </a:r>
            <a:r>
              <a:rPr lang="en-US" sz="2000" dirty="0" smtClean="0">
                <a:solidFill>
                  <a:schemeClr val="bg1"/>
                </a:solidFill>
                <a:latin typeface="Arial" panose="020B0604020202020204" pitchFamily="34" charset="0"/>
              </a:rPr>
              <a:t>.</a:t>
            </a:r>
            <a:endParaRPr lang="en-US" sz="2000" dirty="0">
              <a:solidFill>
                <a:schemeClr val="bg1"/>
              </a:solidFill>
              <a:latin typeface="Arial" panose="020B0604020202020204" pitchFamily="34" charset="0"/>
            </a:endParaRPr>
          </a:p>
          <a:p>
            <a:pPr marL="457200" indent="-457200">
              <a:buFont typeface="+mj-lt"/>
              <a:buAutoNum type="arabicPeriod"/>
            </a:pPr>
            <a:r>
              <a:rPr lang="en-US" sz="2000" dirty="0" err="1" smtClean="0">
                <a:solidFill>
                  <a:schemeClr val="bg1"/>
                </a:solidFill>
                <a:latin typeface="Arial" panose="020B0604020202020204" pitchFamily="34" charset="0"/>
              </a:rPr>
              <a:t>Kabel</a:t>
            </a:r>
            <a:r>
              <a:rPr lang="en-US" sz="2000" smtClean="0">
                <a:solidFill>
                  <a:schemeClr val="bg1"/>
                </a:solidFill>
                <a:latin typeface="Arial" panose="020B0604020202020204" pitchFamily="34" charset="0"/>
              </a:rPr>
              <a:t> Ties.</a:t>
            </a:r>
            <a:endParaRPr lang="en-US" sz="2000" dirty="0">
              <a:solidFill>
                <a:schemeClr val="bg1"/>
              </a:solidFill>
              <a:latin typeface="Arial" panose="020B0604020202020204" pitchFamily="34" charset="0"/>
            </a:endParaRPr>
          </a:p>
          <a:p>
            <a:endParaRPr lang="en-US" sz="2000" dirty="0">
              <a:solidFill>
                <a:schemeClr val="bg1"/>
              </a:solidFill>
              <a:latin typeface="Arial" panose="020B0604020202020204" pitchFamily="34" charset="0"/>
            </a:endParaRPr>
          </a:p>
        </p:txBody>
      </p:sp>
      <p:sp>
        <p:nvSpPr>
          <p:cNvPr id="6" name="Rectangle 5"/>
          <p:cNvSpPr>
            <a:spLocks noChangeArrowheads="1"/>
          </p:cNvSpPr>
          <p:nvPr/>
        </p:nvSpPr>
        <p:spPr bwMode="auto">
          <a:xfrm>
            <a:off x="351528" y="2503036"/>
            <a:ext cx="31735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marL="457200" indent="-457200">
              <a:buFont typeface="+mj-lt"/>
              <a:buAutoNum type="arabicPeriod"/>
            </a:pPr>
            <a:endParaRPr lang="en-US" sz="2000" dirty="0" smtClean="0">
              <a:solidFill>
                <a:schemeClr val="bg1"/>
              </a:solidFill>
              <a:latin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9860" y="1225763"/>
            <a:ext cx="2143050" cy="2466975"/>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9859" y="3980891"/>
            <a:ext cx="2143125" cy="214312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3067" y="3980891"/>
            <a:ext cx="2447688" cy="2143125"/>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103" y="4514291"/>
            <a:ext cx="2847975" cy="1609725"/>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7600" y="4514291"/>
            <a:ext cx="2586363" cy="1609725"/>
          </a:xfrm>
          <a:prstGeom prst="rect">
            <a:avLst/>
          </a:prstGeom>
        </p:spPr>
      </p:pic>
    </p:spTree>
    <p:extLst>
      <p:ext uri="{BB962C8B-B14F-4D97-AF65-F5344CB8AC3E}">
        <p14:creationId xmlns:p14="http://schemas.microsoft.com/office/powerpoint/2010/main" val="73604043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431040" y="332602"/>
            <a:ext cx="53601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sz="3600" b="1" dirty="0" smtClean="0">
                <a:solidFill>
                  <a:schemeClr val="bg1"/>
                </a:solidFill>
              </a:rPr>
              <a:t>CARA MERAKIT PC</a:t>
            </a:r>
            <a:endParaRPr lang="en-US" sz="3600" b="1" dirty="0">
              <a:solidFill>
                <a:schemeClr val="bg1"/>
              </a:solidFill>
              <a:latin typeface="Arial" panose="020B0604020202020204" pitchFamily="34" charset="0"/>
            </a:endParaRPr>
          </a:p>
        </p:txBody>
      </p:sp>
      <p:sp>
        <p:nvSpPr>
          <p:cNvPr id="6" name="Rectangle 5"/>
          <p:cNvSpPr>
            <a:spLocks noChangeArrowheads="1"/>
          </p:cNvSpPr>
          <p:nvPr/>
        </p:nvSpPr>
        <p:spPr bwMode="auto">
          <a:xfrm>
            <a:off x="351528" y="2503036"/>
            <a:ext cx="31735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marL="457200" indent="-457200">
              <a:buFont typeface="+mj-lt"/>
              <a:buAutoNum type="arabicPeriod"/>
            </a:pPr>
            <a:endParaRPr lang="en-US" sz="2000" dirty="0" smtClean="0">
              <a:solidFill>
                <a:schemeClr val="bg1"/>
              </a:solidFill>
              <a:latin typeface="Arial" panose="020B0604020202020204" pitchFamily="34" charset="0"/>
            </a:endParaRPr>
          </a:p>
        </p:txBody>
      </p:sp>
    </p:spTree>
    <p:extLst>
      <p:ext uri="{BB962C8B-B14F-4D97-AF65-F5344CB8AC3E}">
        <p14:creationId xmlns:p14="http://schemas.microsoft.com/office/powerpoint/2010/main" val="28919705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8150431" y="5668618"/>
            <a:ext cx="34054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sz="3200" b="1" dirty="0" smtClean="0">
                <a:solidFill>
                  <a:schemeClr val="bg1"/>
                </a:solidFill>
                <a:latin typeface="Tahoma" panose="020B0604030504040204" pitchFamily="34" charset="0"/>
              </a:rPr>
              <a:t>TERIMA KASIH</a:t>
            </a:r>
          </a:p>
        </p:txBody>
      </p:sp>
    </p:spTree>
    <p:extLst>
      <p:ext uri="{BB962C8B-B14F-4D97-AF65-F5344CB8AC3E}">
        <p14:creationId xmlns:p14="http://schemas.microsoft.com/office/powerpoint/2010/main" val="2038870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503103" y="412815"/>
            <a:ext cx="19442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fontAlgn="base">
              <a:spcBef>
                <a:spcPct val="0"/>
              </a:spcBef>
              <a:spcAft>
                <a:spcPct val="0"/>
              </a:spcAft>
            </a:pPr>
            <a:r>
              <a:rPr lang="en-US" sz="3600" b="1" dirty="0" smtClean="0">
                <a:solidFill>
                  <a:schemeClr val="bg1"/>
                </a:solidFill>
              </a:rPr>
              <a:t>Mouse</a:t>
            </a:r>
            <a:endParaRPr lang="en-US" sz="3600" b="1" dirty="0">
              <a:solidFill>
                <a:schemeClr val="bg1"/>
              </a:solidFill>
            </a:endParaRPr>
          </a:p>
        </p:txBody>
      </p:sp>
      <p:sp>
        <p:nvSpPr>
          <p:cNvPr id="6" name="Text Box 6"/>
          <p:cNvSpPr txBox="1">
            <a:spLocks noChangeArrowheads="1"/>
          </p:cNvSpPr>
          <p:nvPr/>
        </p:nvSpPr>
        <p:spPr bwMode="auto">
          <a:xfrm>
            <a:off x="516551" y="1614029"/>
            <a:ext cx="1100224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just" eaLnBrk="0" fontAlgn="base" hangingPunct="0">
              <a:spcBef>
                <a:spcPct val="50000"/>
              </a:spcBef>
              <a:spcAft>
                <a:spcPct val="0"/>
              </a:spcAft>
            </a:pPr>
            <a:r>
              <a:rPr lang="en-US" sz="3200" dirty="0" err="1" smtClean="0">
                <a:solidFill>
                  <a:schemeClr val="bg1"/>
                </a:solidFill>
              </a:rPr>
              <a:t>Berfungsi</a:t>
            </a:r>
            <a:r>
              <a:rPr lang="en-US" sz="3200" dirty="0" smtClean="0">
                <a:solidFill>
                  <a:schemeClr val="bg1"/>
                </a:solidFill>
              </a:rPr>
              <a:t> </a:t>
            </a:r>
            <a:r>
              <a:rPr lang="en-US" sz="3200" dirty="0" err="1">
                <a:solidFill>
                  <a:schemeClr val="bg1"/>
                </a:solidFill>
              </a:rPr>
              <a:t>untuk</a:t>
            </a:r>
            <a:r>
              <a:rPr lang="en-US" sz="3200" dirty="0">
                <a:solidFill>
                  <a:schemeClr val="bg1"/>
                </a:solidFill>
              </a:rPr>
              <a:t> </a:t>
            </a:r>
            <a:r>
              <a:rPr lang="en-US" sz="3200" dirty="0" err="1">
                <a:solidFill>
                  <a:schemeClr val="bg1"/>
                </a:solidFill>
              </a:rPr>
              <a:t>membantu</a:t>
            </a:r>
            <a:r>
              <a:rPr lang="en-US" sz="3200" dirty="0">
                <a:solidFill>
                  <a:schemeClr val="bg1"/>
                </a:solidFill>
              </a:rPr>
              <a:t> </a:t>
            </a:r>
            <a:r>
              <a:rPr lang="en-US" sz="3200" dirty="0" err="1">
                <a:solidFill>
                  <a:schemeClr val="bg1"/>
                </a:solidFill>
              </a:rPr>
              <a:t>dalam</a:t>
            </a:r>
            <a:r>
              <a:rPr lang="en-US" sz="3200" dirty="0">
                <a:solidFill>
                  <a:schemeClr val="bg1"/>
                </a:solidFill>
              </a:rPr>
              <a:t> </a:t>
            </a:r>
            <a:r>
              <a:rPr lang="en-US" sz="3200" dirty="0" err="1">
                <a:solidFill>
                  <a:schemeClr val="bg1"/>
                </a:solidFill>
              </a:rPr>
              <a:t>memberikan</a:t>
            </a:r>
            <a:r>
              <a:rPr lang="en-US" sz="3200" dirty="0">
                <a:solidFill>
                  <a:schemeClr val="bg1"/>
                </a:solidFill>
              </a:rPr>
              <a:t> </a:t>
            </a:r>
            <a:r>
              <a:rPr lang="en-US" sz="3200" dirty="0" err="1">
                <a:solidFill>
                  <a:schemeClr val="bg1"/>
                </a:solidFill>
              </a:rPr>
              <a:t>perintah</a:t>
            </a:r>
            <a:r>
              <a:rPr lang="en-US" sz="3200" dirty="0">
                <a:solidFill>
                  <a:schemeClr val="bg1"/>
                </a:solidFill>
              </a:rPr>
              <a:t> </a:t>
            </a:r>
            <a:r>
              <a:rPr lang="en-US" sz="3200" dirty="0" err="1">
                <a:solidFill>
                  <a:schemeClr val="bg1"/>
                </a:solidFill>
              </a:rPr>
              <a:t>kepada</a:t>
            </a:r>
            <a:r>
              <a:rPr lang="en-US" sz="3200" dirty="0">
                <a:solidFill>
                  <a:schemeClr val="bg1"/>
                </a:solidFill>
              </a:rPr>
              <a:t> </a:t>
            </a:r>
            <a:r>
              <a:rPr lang="en-US" sz="3200" dirty="0" err="1">
                <a:solidFill>
                  <a:schemeClr val="bg1"/>
                </a:solidFill>
              </a:rPr>
              <a:t>komputer</a:t>
            </a:r>
            <a:r>
              <a:rPr lang="en-US" sz="3200" dirty="0">
                <a:solidFill>
                  <a:schemeClr val="bg1"/>
                </a:solidFill>
              </a:rPr>
              <a:t> </a:t>
            </a:r>
            <a:r>
              <a:rPr lang="en-US" sz="3200" dirty="0" err="1">
                <a:solidFill>
                  <a:schemeClr val="bg1"/>
                </a:solidFill>
              </a:rPr>
              <a:t>dalam</a:t>
            </a:r>
            <a:r>
              <a:rPr lang="en-US" sz="3200" dirty="0">
                <a:solidFill>
                  <a:schemeClr val="bg1"/>
                </a:solidFill>
              </a:rPr>
              <a:t> </a:t>
            </a:r>
            <a:r>
              <a:rPr lang="en-US" sz="3200" dirty="0" err="1">
                <a:solidFill>
                  <a:schemeClr val="bg1"/>
                </a:solidFill>
              </a:rPr>
              <a:t>bentuk</a:t>
            </a:r>
            <a:r>
              <a:rPr lang="en-US" sz="3200" dirty="0">
                <a:solidFill>
                  <a:schemeClr val="bg1"/>
                </a:solidFill>
              </a:rPr>
              <a:t> </a:t>
            </a:r>
            <a:r>
              <a:rPr lang="en-US" sz="3200" dirty="0" smtClean="0">
                <a:solidFill>
                  <a:schemeClr val="bg1"/>
                </a:solidFill>
              </a:rPr>
              <a:t>pointer. </a:t>
            </a:r>
            <a:endParaRPr lang="en-US" sz="32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974" y="3429000"/>
            <a:ext cx="4752975" cy="2286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7671" y="3709987"/>
            <a:ext cx="2647950" cy="172402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6349" y="3757611"/>
            <a:ext cx="2809875" cy="1628775"/>
          </a:xfrm>
          <a:prstGeom prst="rect">
            <a:avLst/>
          </a:prstGeom>
        </p:spPr>
      </p:pic>
      <p:sp>
        <p:nvSpPr>
          <p:cNvPr id="4" name="Rectangle 3"/>
          <p:cNvSpPr/>
          <p:nvPr/>
        </p:nvSpPr>
        <p:spPr>
          <a:xfrm>
            <a:off x="2009447" y="5964233"/>
            <a:ext cx="1552028" cy="369332"/>
          </a:xfrm>
          <a:prstGeom prst="rect">
            <a:avLst/>
          </a:prstGeom>
        </p:spPr>
        <p:txBody>
          <a:bodyPr wrap="none">
            <a:spAutoFit/>
          </a:bodyPr>
          <a:lstStyle/>
          <a:p>
            <a:r>
              <a:rPr lang="en-US" dirty="0" smtClean="0">
                <a:solidFill>
                  <a:schemeClr val="bg1"/>
                </a:solidFill>
                <a:latin typeface="Verdana" pitchFamily="34" charset="0"/>
                <a:ea typeface="Verdana" pitchFamily="34" charset="0"/>
                <a:cs typeface="Verdana" pitchFamily="34" charset="0"/>
              </a:rPr>
              <a:t>Mouse PS/2</a:t>
            </a:r>
            <a:endParaRPr lang="en-US" dirty="0"/>
          </a:p>
        </p:txBody>
      </p:sp>
      <p:sp>
        <p:nvSpPr>
          <p:cNvPr id="9" name="Rectangle 8"/>
          <p:cNvSpPr/>
          <p:nvPr/>
        </p:nvSpPr>
        <p:spPr>
          <a:xfrm>
            <a:off x="6137692" y="5779567"/>
            <a:ext cx="1487908" cy="369332"/>
          </a:xfrm>
          <a:prstGeom prst="rect">
            <a:avLst/>
          </a:prstGeom>
        </p:spPr>
        <p:txBody>
          <a:bodyPr wrap="none">
            <a:spAutoFit/>
          </a:bodyPr>
          <a:lstStyle/>
          <a:p>
            <a:r>
              <a:rPr lang="en-US" dirty="0" smtClean="0">
                <a:solidFill>
                  <a:schemeClr val="bg1"/>
                </a:solidFill>
                <a:latin typeface="Verdana" pitchFamily="34" charset="0"/>
                <a:ea typeface="Verdana" pitchFamily="34" charset="0"/>
                <a:cs typeface="Verdana" pitchFamily="34" charset="0"/>
              </a:rPr>
              <a:t>Mouse USB</a:t>
            </a:r>
            <a:endParaRPr lang="en-US" dirty="0"/>
          </a:p>
        </p:txBody>
      </p:sp>
      <p:sp>
        <p:nvSpPr>
          <p:cNvPr id="10" name="Rectangle 9"/>
          <p:cNvSpPr/>
          <p:nvPr/>
        </p:nvSpPr>
        <p:spPr>
          <a:xfrm>
            <a:off x="8962342" y="5779567"/>
            <a:ext cx="2117887" cy="369332"/>
          </a:xfrm>
          <a:prstGeom prst="rect">
            <a:avLst/>
          </a:prstGeom>
        </p:spPr>
        <p:txBody>
          <a:bodyPr wrap="none">
            <a:spAutoFit/>
          </a:bodyPr>
          <a:lstStyle/>
          <a:p>
            <a:r>
              <a:rPr lang="en-US" dirty="0" smtClean="0">
                <a:solidFill>
                  <a:schemeClr val="bg1"/>
                </a:solidFill>
                <a:latin typeface="Verdana" pitchFamily="34" charset="0"/>
                <a:ea typeface="Verdana" pitchFamily="34" charset="0"/>
                <a:cs typeface="Verdana" pitchFamily="34" charset="0"/>
              </a:rPr>
              <a:t>Mouse Bluetooth</a:t>
            </a:r>
            <a:endParaRPr lang="en-US" dirty="0"/>
          </a:p>
        </p:txBody>
      </p:sp>
    </p:spTree>
    <p:extLst>
      <p:ext uri="{BB962C8B-B14F-4D97-AF65-F5344CB8AC3E}">
        <p14:creationId xmlns:p14="http://schemas.microsoft.com/office/powerpoint/2010/main" val="365647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510986" y="510004"/>
            <a:ext cx="28546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fontAlgn="base">
              <a:spcBef>
                <a:spcPct val="0"/>
              </a:spcBef>
              <a:spcAft>
                <a:spcPct val="0"/>
              </a:spcAft>
            </a:pPr>
            <a:r>
              <a:rPr lang="en-US" sz="3600" b="1" dirty="0" smtClean="0">
                <a:solidFill>
                  <a:schemeClr val="bg1"/>
                </a:solidFill>
              </a:rPr>
              <a:t>Keyboard</a:t>
            </a:r>
          </a:p>
        </p:txBody>
      </p:sp>
      <p:sp>
        <p:nvSpPr>
          <p:cNvPr id="6" name="Text Box 6"/>
          <p:cNvSpPr txBox="1">
            <a:spLocks noChangeArrowheads="1"/>
          </p:cNvSpPr>
          <p:nvPr/>
        </p:nvSpPr>
        <p:spPr bwMode="auto">
          <a:xfrm>
            <a:off x="521899" y="1409199"/>
            <a:ext cx="1113836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just" eaLnBrk="0" fontAlgn="base" hangingPunct="0">
              <a:spcBef>
                <a:spcPct val="50000"/>
              </a:spcBef>
              <a:spcAft>
                <a:spcPct val="0"/>
              </a:spcAft>
            </a:pPr>
            <a:r>
              <a:rPr lang="en-US" sz="2800" dirty="0" err="1">
                <a:solidFill>
                  <a:srgbClr val="FFFFFF"/>
                </a:solidFill>
              </a:rPr>
              <a:t>B</a:t>
            </a:r>
            <a:r>
              <a:rPr lang="en-US" sz="2800" dirty="0" err="1" smtClean="0">
                <a:solidFill>
                  <a:srgbClr val="FFFFFF"/>
                </a:solidFill>
              </a:rPr>
              <a:t>erfungsi</a:t>
            </a:r>
            <a:r>
              <a:rPr lang="en-US" sz="2800" dirty="0" smtClean="0">
                <a:solidFill>
                  <a:srgbClr val="FFFFFF"/>
                </a:solidFill>
              </a:rPr>
              <a:t> </a:t>
            </a:r>
            <a:r>
              <a:rPr lang="en-US" sz="2800" dirty="0" err="1" smtClean="0">
                <a:solidFill>
                  <a:srgbClr val="FFFFFF"/>
                </a:solidFill>
              </a:rPr>
              <a:t>untuk</a:t>
            </a:r>
            <a:r>
              <a:rPr lang="en-US" sz="2800" dirty="0" smtClean="0">
                <a:solidFill>
                  <a:srgbClr val="FFFFFF"/>
                </a:solidFill>
              </a:rPr>
              <a:t> </a:t>
            </a:r>
            <a:r>
              <a:rPr lang="en-US" sz="2800" dirty="0" err="1" smtClean="0">
                <a:solidFill>
                  <a:srgbClr val="FFFFFF"/>
                </a:solidFill>
              </a:rPr>
              <a:t>memasukkan</a:t>
            </a:r>
            <a:r>
              <a:rPr lang="en-US" sz="2800" dirty="0" smtClean="0">
                <a:solidFill>
                  <a:srgbClr val="FFFFFF"/>
                </a:solidFill>
              </a:rPr>
              <a:t> </a:t>
            </a:r>
            <a:r>
              <a:rPr lang="en-US" sz="2800" dirty="0" err="1" smtClean="0">
                <a:solidFill>
                  <a:srgbClr val="FFFFFF"/>
                </a:solidFill>
              </a:rPr>
              <a:t>perintah</a:t>
            </a:r>
            <a:r>
              <a:rPr lang="en-US" sz="2800" dirty="0" smtClean="0">
                <a:solidFill>
                  <a:srgbClr val="FFFFFF"/>
                </a:solidFill>
              </a:rPr>
              <a:t> </a:t>
            </a:r>
            <a:r>
              <a:rPr lang="en-US" sz="2800" dirty="0" err="1" smtClean="0">
                <a:solidFill>
                  <a:srgbClr val="FFFFFF"/>
                </a:solidFill>
              </a:rPr>
              <a:t>secara</a:t>
            </a:r>
            <a:r>
              <a:rPr lang="en-US" sz="2800" dirty="0" smtClean="0">
                <a:solidFill>
                  <a:srgbClr val="FFFFFF"/>
                </a:solidFill>
              </a:rPr>
              <a:t> </a:t>
            </a:r>
            <a:r>
              <a:rPr lang="en-US" sz="2800" dirty="0" err="1" smtClean="0">
                <a:solidFill>
                  <a:srgbClr val="FFFFFF"/>
                </a:solidFill>
              </a:rPr>
              <a:t>langsung</a:t>
            </a:r>
            <a:r>
              <a:rPr lang="en-US" sz="2800" dirty="0" smtClean="0">
                <a:solidFill>
                  <a:srgbClr val="FFFFFF"/>
                </a:solidFill>
              </a:rPr>
              <a:t> </a:t>
            </a:r>
            <a:r>
              <a:rPr lang="en-US" sz="2800" dirty="0" err="1" smtClean="0">
                <a:solidFill>
                  <a:srgbClr val="FFFFFF"/>
                </a:solidFill>
              </a:rPr>
              <a:t>ke</a:t>
            </a:r>
            <a:r>
              <a:rPr lang="en-US" sz="2800" dirty="0" smtClean="0">
                <a:solidFill>
                  <a:srgbClr val="FFFFFF"/>
                </a:solidFill>
              </a:rPr>
              <a:t> </a:t>
            </a:r>
            <a:r>
              <a:rPr lang="en-US" sz="2800" dirty="0" err="1" smtClean="0">
                <a:solidFill>
                  <a:srgbClr val="FFFFFF"/>
                </a:solidFill>
              </a:rPr>
              <a:t>dalam</a:t>
            </a:r>
            <a:r>
              <a:rPr lang="en-US" sz="2800" dirty="0" smtClean="0">
                <a:solidFill>
                  <a:srgbClr val="FFFFFF"/>
                </a:solidFill>
              </a:rPr>
              <a:t> </a:t>
            </a:r>
            <a:r>
              <a:rPr lang="en-US" sz="2800" dirty="0" err="1" smtClean="0">
                <a:solidFill>
                  <a:srgbClr val="FFFFFF"/>
                </a:solidFill>
              </a:rPr>
              <a:t>komputer</a:t>
            </a:r>
            <a:r>
              <a:rPr lang="en-US" sz="2800" dirty="0" smtClean="0">
                <a:solidFill>
                  <a:srgbClr val="FFFFFF"/>
                </a:solidFill>
              </a:rPr>
              <a:t> yang </a:t>
            </a:r>
            <a:r>
              <a:rPr lang="en-US" sz="2800" dirty="0" err="1" smtClean="0">
                <a:solidFill>
                  <a:srgbClr val="FFFFFF"/>
                </a:solidFill>
              </a:rPr>
              <a:t>berupa</a:t>
            </a:r>
            <a:r>
              <a:rPr lang="en-US" sz="2800" dirty="0" smtClean="0">
                <a:solidFill>
                  <a:srgbClr val="FFFFFF"/>
                </a:solidFill>
              </a:rPr>
              <a:t> </a:t>
            </a:r>
            <a:r>
              <a:rPr lang="en-US" sz="2800" dirty="0" err="1" smtClean="0">
                <a:solidFill>
                  <a:srgbClr val="FFFFFF"/>
                </a:solidFill>
              </a:rPr>
              <a:t>karakter</a:t>
            </a:r>
            <a:r>
              <a:rPr lang="en-US" sz="2800" dirty="0" smtClean="0">
                <a:solidFill>
                  <a:srgbClr val="FFFFFF"/>
                </a:solidFill>
              </a:rPr>
              <a:t>, </a:t>
            </a:r>
            <a:r>
              <a:rPr lang="en-US" sz="2800" dirty="0" err="1" smtClean="0">
                <a:solidFill>
                  <a:srgbClr val="FFFFFF"/>
                </a:solidFill>
              </a:rPr>
              <a:t>baik</a:t>
            </a:r>
            <a:r>
              <a:rPr lang="en-US" sz="2800" dirty="0" smtClean="0">
                <a:solidFill>
                  <a:srgbClr val="FFFFFF"/>
                </a:solidFill>
              </a:rPr>
              <a:t> </a:t>
            </a:r>
            <a:r>
              <a:rPr lang="en-US" sz="2800" dirty="0" err="1" smtClean="0">
                <a:solidFill>
                  <a:srgbClr val="FFFFFF"/>
                </a:solidFill>
              </a:rPr>
              <a:t>angka</a:t>
            </a:r>
            <a:r>
              <a:rPr lang="en-US" sz="2800" dirty="0" smtClean="0">
                <a:solidFill>
                  <a:srgbClr val="FFFFFF"/>
                </a:solidFill>
              </a:rPr>
              <a:t>, </a:t>
            </a:r>
            <a:r>
              <a:rPr lang="en-US" sz="2800" dirty="0" err="1" smtClean="0">
                <a:solidFill>
                  <a:srgbClr val="FFFFFF"/>
                </a:solidFill>
              </a:rPr>
              <a:t>huruf</a:t>
            </a:r>
            <a:r>
              <a:rPr lang="en-US" sz="2800" dirty="0" smtClean="0">
                <a:solidFill>
                  <a:srgbClr val="FFFFFF"/>
                </a:solidFill>
              </a:rPr>
              <a:t> </a:t>
            </a:r>
            <a:r>
              <a:rPr lang="en-US" sz="2800" dirty="0" err="1" smtClean="0">
                <a:solidFill>
                  <a:srgbClr val="FFFFFF"/>
                </a:solidFill>
              </a:rPr>
              <a:t>maupun</a:t>
            </a:r>
            <a:r>
              <a:rPr lang="en-US" sz="2800" dirty="0" smtClean="0">
                <a:solidFill>
                  <a:srgbClr val="FFFFFF"/>
                </a:solidFill>
              </a:rPr>
              <a:t> </a:t>
            </a:r>
            <a:r>
              <a:rPr lang="en-US" sz="2800" dirty="0" err="1" smtClean="0">
                <a:solidFill>
                  <a:srgbClr val="FFFFFF"/>
                </a:solidFill>
              </a:rPr>
              <a:t>kode</a:t>
            </a:r>
            <a:r>
              <a:rPr lang="en-US" sz="2800" dirty="0" smtClean="0">
                <a:solidFill>
                  <a:srgbClr val="FFFFFF"/>
                </a:solidFill>
              </a:rPr>
              <a:t> ASCII. </a:t>
            </a:r>
            <a:endParaRPr lang="en-US" sz="2800" dirty="0">
              <a:solidFill>
                <a:srgbClr val="FFFFFF"/>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334" y="3566501"/>
            <a:ext cx="3136073" cy="191224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6062" y="3442447"/>
            <a:ext cx="3761546" cy="216034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263" y="3391402"/>
            <a:ext cx="3405005" cy="2262437"/>
          </a:xfrm>
          <a:prstGeom prst="rect">
            <a:avLst/>
          </a:prstGeom>
        </p:spPr>
      </p:pic>
      <p:sp>
        <p:nvSpPr>
          <p:cNvPr id="8" name="Rectangle 7"/>
          <p:cNvSpPr/>
          <p:nvPr/>
        </p:nvSpPr>
        <p:spPr>
          <a:xfrm>
            <a:off x="1257961" y="5759859"/>
            <a:ext cx="1904817" cy="369332"/>
          </a:xfrm>
          <a:prstGeom prst="rect">
            <a:avLst/>
          </a:prstGeom>
        </p:spPr>
        <p:txBody>
          <a:bodyPr wrap="none">
            <a:spAutoFit/>
          </a:bodyPr>
          <a:lstStyle/>
          <a:p>
            <a:r>
              <a:rPr lang="en-US" dirty="0" smtClean="0">
                <a:solidFill>
                  <a:schemeClr val="bg1"/>
                </a:solidFill>
                <a:latin typeface="Verdana" pitchFamily="34" charset="0"/>
                <a:ea typeface="Verdana" pitchFamily="34" charset="0"/>
                <a:cs typeface="Verdana" pitchFamily="34" charset="0"/>
              </a:rPr>
              <a:t>Keyboard PS/2</a:t>
            </a:r>
            <a:endParaRPr lang="en-US" dirty="0"/>
          </a:p>
        </p:txBody>
      </p:sp>
      <p:sp>
        <p:nvSpPr>
          <p:cNvPr id="10" name="Rectangle 9"/>
          <p:cNvSpPr/>
          <p:nvPr/>
        </p:nvSpPr>
        <p:spPr>
          <a:xfrm>
            <a:off x="5096486" y="5944525"/>
            <a:ext cx="1840697" cy="369332"/>
          </a:xfrm>
          <a:prstGeom prst="rect">
            <a:avLst/>
          </a:prstGeom>
        </p:spPr>
        <p:txBody>
          <a:bodyPr wrap="none">
            <a:spAutoFit/>
          </a:bodyPr>
          <a:lstStyle/>
          <a:p>
            <a:r>
              <a:rPr lang="en-US" dirty="0" smtClean="0">
                <a:solidFill>
                  <a:schemeClr val="bg1"/>
                </a:solidFill>
                <a:latin typeface="Verdana" pitchFamily="34" charset="0"/>
                <a:ea typeface="Verdana" pitchFamily="34" charset="0"/>
                <a:cs typeface="Verdana" pitchFamily="34" charset="0"/>
              </a:rPr>
              <a:t>Keyboard USB</a:t>
            </a:r>
            <a:endParaRPr lang="en-US" dirty="0"/>
          </a:p>
        </p:txBody>
      </p:sp>
      <p:sp>
        <p:nvSpPr>
          <p:cNvPr id="11" name="Rectangle 10"/>
          <p:cNvSpPr/>
          <p:nvPr/>
        </p:nvSpPr>
        <p:spPr>
          <a:xfrm>
            <a:off x="8658325" y="6092478"/>
            <a:ext cx="2470676" cy="369332"/>
          </a:xfrm>
          <a:prstGeom prst="rect">
            <a:avLst/>
          </a:prstGeom>
        </p:spPr>
        <p:txBody>
          <a:bodyPr wrap="none">
            <a:spAutoFit/>
          </a:bodyPr>
          <a:lstStyle/>
          <a:p>
            <a:r>
              <a:rPr lang="en-US" dirty="0" smtClean="0">
                <a:solidFill>
                  <a:schemeClr val="bg1"/>
                </a:solidFill>
                <a:latin typeface="Verdana" pitchFamily="34" charset="0"/>
                <a:ea typeface="Verdana" pitchFamily="34" charset="0"/>
                <a:cs typeface="Verdana" pitchFamily="34" charset="0"/>
              </a:rPr>
              <a:t>Keyboard Bluetooth</a:t>
            </a:r>
            <a:endParaRPr lang="en-US" dirty="0"/>
          </a:p>
        </p:txBody>
      </p:sp>
    </p:spTree>
    <p:extLst>
      <p:ext uri="{BB962C8B-B14F-4D97-AF65-F5344CB8AC3E}">
        <p14:creationId xmlns:p14="http://schemas.microsoft.com/office/powerpoint/2010/main" val="576967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549698" y="446853"/>
            <a:ext cx="28113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fontAlgn="base">
              <a:spcBef>
                <a:spcPct val="0"/>
              </a:spcBef>
              <a:spcAft>
                <a:spcPct val="0"/>
              </a:spcAft>
            </a:pPr>
            <a:r>
              <a:rPr lang="en-US" sz="3600" b="1" dirty="0" smtClean="0">
                <a:solidFill>
                  <a:schemeClr val="bg1"/>
                </a:solidFill>
              </a:rPr>
              <a:t>Trackball</a:t>
            </a:r>
          </a:p>
        </p:txBody>
      </p:sp>
      <p:sp>
        <p:nvSpPr>
          <p:cNvPr id="9" name="Text Box 6"/>
          <p:cNvSpPr txBox="1">
            <a:spLocks noChangeArrowheads="1"/>
          </p:cNvSpPr>
          <p:nvPr/>
        </p:nvSpPr>
        <p:spPr bwMode="auto">
          <a:xfrm>
            <a:off x="509357" y="1298581"/>
            <a:ext cx="1109545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just" eaLnBrk="0" fontAlgn="base" hangingPunct="0">
              <a:spcBef>
                <a:spcPct val="50000"/>
              </a:spcBef>
              <a:spcAft>
                <a:spcPct val="0"/>
              </a:spcAft>
            </a:pPr>
            <a:r>
              <a:rPr lang="en-US" sz="2800" dirty="0" err="1" smtClean="0">
                <a:solidFill>
                  <a:srgbClr val="FFFFFF"/>
                </a:solidFill>
              </a:rPr>
              <a:t>Berfungsi</a:t>
            </a:r>
            <a:r>
              <a:rPr lang="en-US" sz="2800" dirty="0" smtClean="0">
                <a:solidFill>
                  <a:srgbClr val="FFFFFF"/>
                </a:solidFill>
              </a:rPr>
              <a:t> </a:t>
            </a:r>
            <a:r>
              <a:rPr lang="en-US" sz="2800" dirty="0">
                <a:solidFill>
                  <a:srgbClr val="FFFFFF"/>
                </a:solidFill>
              </a:rPr>
              <a:t>yang </a:t>
            </a:r>
            <a:r>
              <a:rPr lang="en-US" sz="2800" dirty="0" err="1">
                <a:solidFill>
                  <a:srgbClr val="FFFFFF"/>
                </a:solidFill>
              </a:rPr>
              <a:t>sama</a:t>
            </a:r>
            <a:r>
              <a:rPr lang="en-US" sz="2800" dirty="0">
                <a:solidFill>
                  <a:srgbClr val="FFFFFF"/>
                </a:solidFill>
              </a:rPr>
              <a:t> </a:t>
            </a:r>
            <a:r>
              <a:rPr lang="en-US" sz="2800" dirty="0" err="1">
                <a:solidFill>
                  <a:srgbClr val="FFFFFF"/>
                </a:solidFill>
              </a:rPr>
              <a:t>dengan</a:t>
            </a:r>
            <a:r>
              <a:rPr lang="en-US" sz="2800" dirty="0">
                <a:solidFill>
                  <a:srgbClr val="FFFFFF"/>
                </a:solidFill>
              </a:rPr>
              <a:t> mouse. Yang </a:t>
            </a:r>
            <a:r>
              <a:rPr lang="en-US" sz="2800" dirty="0" err="1">
                <a:solidFill>
                  <a:srgbClr val="FFFFFF"/>
                </a:solidFill>
              </a:rPr>
              <a:t>membedakan</a:t>
            </a:r>
            <a:r>
              <a:rPr lang="en-US" sz="2800" dirty="0">
                <a:solidFill>
                  <a:srgbClr val="FFFFFF"/>
                </a:solidFill>
              </a:rPr>
              <a:t> </a:t>
            </a:r>
            <a:r>
              <a:rPr lang="en-US" sz="2800" dirty="0" err="1">
                <a:solidFill>
                  <a:srgbClr val="FFFFFF"/>
                </a:solidFill>
              </a:rPr>
              <a:t>pada</a:t>
            </a:r>
            <a:r>
              <a:rPr lang="en-US" sz="2800" dirty="0">
                <a:solidFill>
                  <a:srgbClr val="FFFFFF"/>
                </a:solidFill>
              </a:rPr>
              <a:t> trackball </a:t>
            </a:r>
            <a:r>
              <a:rPr lang="en-US" sz="2800" dirty="0" err="1">
                <a:solidFill>
                  <a:srgbClr val="FFFFFF"/>
                </a:solidFill>
              </a:rPr>
              <a:t>adalah</a:t>
            </a:r>
            <a:r>
              <a:rPr lang="en-US" sz="2800" dirty="0">
                <a:solidFill>
                  <a:srgbClr val="FFFFFF"/>
                </a:solidFill>
              </a:rPr>
              <a:t> </a:t>
            </a:r>
            <a:r>
              <a:rPr lang="en-US" sz="2800" dirty="0" err="1">
                <a:solidFill>
                  <a:srgbClr val="FFFFFF"/>
                </a:solidFill>
              </a:rPr>
              <a:t>bentuknya</a:t>
            </a:r>
            <a:r>
              <a:rPr lang="en-US" sz="2800" dirty="0">
                <a:solidFill>
                  <a:srgbClr val="FFFFFF"/>
                </a:solidFill>
              </a:rPr>
              <a:t> yang </a:t>
            </a:r>
            <a:r>
              <a:rPr lang="en-US" sz="2800" dirty="0" err="1">
                <a:solidFill>
                  <a:srgbClr val="FFFFFF"/>
                </a:solidFill>
              </a:rPr>
              <a:t>menyerupai</a:t>
            </a:r>
            <a:r>
              <a:rPr lang="en-US" sz="2800" dirty="0">
                <a:solidFill>
                  <a:srgbClr val="FFFFFF"/>
                </a:solidFill>
              </a:rPr>
              <a:t> bola. </a:t>
            </a:r>
            <a:r>
              <a:rPr lang="en-US" sz="2800" dirty="0" err="1">
                <a:solidFill>
                  <a:srgbClr val="FFFFFF"/>
                </a:solidFill>
              </a:rPr>
              <a:t>Sehingga</a:t>
            </a:r>
            <a:r>
              <a:rPr lang="en-US" sz="2800" dirty="0">
                <a:solidFill>
                  <a:srgbClr val="FFFFFF"/>
                </a:solidFill>
              </a:rPr>
              <a:t> </a:t>
            </a:r>
            <a:r>
              <a:rPr lang="en-US" sz="2800" dirty="0" err="1">
                <a:solidFill>
                  <a:srgbClr val="FFFFFF"/>
                </a:solidFill>
              </a:rPr>
              <a:t>pemilihan</a:t>
            </a:r>
            <a:r>
              <a:rPr lang="en-US" sz="2800" dirty="0">
                <a:solidFill>
                  <a:srgbClr val="FFFFFF"/>
                </a:solidFill>
              </a:rPr>
              <a:t> pointer </a:t>
            </a:r>
            <a:r>
              <a:rPr lang="en-US" sz="2800" dirty="0" err="1">
                <a:solidFill>
                  <a:srgbClr val="FFFFFF"/>
                </a:solidFill>
              </a:rPr>
              <a:t>menjadi</a:t>
            </a:r>
            <a:r>
              <a:rPr lang="en-US" sz="2800" dirty="0">
                <a:solidFill>
                  <a:srgbClr val="FFFFFF"/>
                </a:solidFill>
              </a:rPr>
              <a:t> </a:t>
            </a:r>
            <a:r>
              <a:rPr lang="en-US" sz="2800" dirty="0" err="1">
                <a:solidFill>
                  <a:srgbClr val="FFFFFF"/>
                </a:solidFill>
              </a:rPr>
              <a:t>lebih</a:t>
            </a:r>
            <a:r>
              <a:rPr lang="en-US" sz="2800" dirty="0">
                <a:solidFill>
                  <a:srgbClr val="FFFFFF"/>
                </a:solidFill>
              </a:rPr>
              <a:t> </a:t>
            </a:r>
            <a:r>
              <a:rPr lang="en-US" sz="2800" dirty="0" err="1" smtClean="0">
                <a:solidFill>
                  <a:srgbClr val="FFFFFF"/>
                </a:solidFill>
              </a:rPr>
              <a:t>selektif</a:t>
            </a:r>
            <a:r>
              <a:rPr lang="en-US" sz="2800" dirty="0" smtClean="0">
                <a:solidFill>
                  <a:srgbClr val="FFFFFF"/>
                </a:solidFill>
              </a:rPr>
              <a:t>.</a:t>
            </a:r>
            <a:endParaRPr lang="en-US" sz="2800" dirty="0">
              <a:solidFill>
                <a:srgbClr val="FFFFFF"/>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6565" y="2958120"/>
            <a:ext cx="3057770" cy="30577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1223" y="2969655"/>
            <a:ext cx="3034700" cy="3034700"/>
          </a:xfrm>
          <a:prstGeom prst="rect">
            <a:avLst/>
          </a:prstGeom>
        </p:spPr>
      </p:pic>
      <p:sp>
        <p:nvSpPr>
          <p:cNvPr id="6" name="Rectangle 5"/>
          <p:cNvSpPr/>
          <p:nvPr/>
        </p:nvSpPr>
        <p:spPr>
          <a:xfrm>
            <a:off x="2354036" y="6129191"/>
            <a:ext cx="1769074" cy="369332"/>
          </a:xfrm>
          <a:prstGeom prst="rect">
            <a:avLst/>
          </a:prstGeom>
        </p:spPr>
        <p:txBody>
          <a:bodyPr wrap="none">
            <a:spAutoFit/>
          </a:bodyPr>
          <a:lstStyle/>
          <a:p>
            <a:r>
              <a:rPr lang="en-US" dirty="0" smtClean="0">
                <a:solidFill>
                  <a:schemeClr val="bg1"/>
                </a:solidFill>
                <a:latin typeface="Verdana" pitchFamily="34" charset="0"/>
                <a:ea typeface="Verdana" pitchFamily="34" charset="0"/>
                <a:cs typeface="Verdana" pitchFamily="34" charset="0"/>
              </a:rPr>
              <a:t>Trackball USB</a:t>
            </a:r>
            <a:endParaRPr lang="en-US" dirty="0"/>
          </a:p>
        </p:txBody>
      </p:sp>
      <p:sp>
        <p:nvSpPr>
          <p:cNvPr id="8" name="Rectangle 7"/>
          <p:cNvSpPr/>
          <p:nvPr/>
        </p:nvSpPr>
        <p:spPr>
          <a:xfrm>
            <a:off x="7805922" y="6153417"/>
            <a:ext cx="2399055" cy="369332"/>
          </a:xfrm>
          <a:prstGeom prst="rect">
            <a:avLst/>
          </a:prstGeom>
        </p:spPr>
        <p:txBody>
          <a:bodyPr wrap="none">
            <a:spAutoFit/>
          </a:bodyPr>
          <a:lstStyle/>
          <a:p>
            <a:r>
              <a:rPr lang="en-US" dirty="0" smtClean="0">
                <a:solidFill>
                  <a:schemeClr val="bg1"/>
                </a:solidFill>
                <a:latin typeface="Verdana" pitchFamily="34" charset="0"/>
                <a:ea typeface="Verdana" pitchFamily="34" charset="0"/>
                <a:cs typeface="Verdana" pitchFamily="34" charset="0"/>
              </a:rPr>
              <a:t>Trackball Bluetooth</a:t>
            </a:r>
            <a:endParaRPr lang="en-US" dirty="0"/>
          </a:p>
        </p:txBody>
      </p:sp>
    </p:spTree>
    <p:extLst>
      <p:ext uri="{BB962C8B-B14F-4D97-AF65-F5344CB8AC3E}">
        <p14:creationId xmlns:p14="http://schemas.microsoft.com/office/powerpoint/2010/main" val="21434318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1271</TotalTime>
  <Words>2247</Words>
  <Application>Microsoft Office PowerPoint</Application>
  <PresentationFormat>Widescreen</PresentationFormat>
  <Paragraphs>269</Paragraphs>
  <Slides>69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69</vt:i4>
      </vt:variant>
    </vt:vector>
  </HeadingPairs>
  <TitlesOfParts>
    <vt:vector size="77" baseType="lpstr">
      <vt:lpstr>Arial</vt:lpstr>
      <vt:lpstr>Calibri</vt:lpstr>
      <vt:lpstr>Calibri Light</vt:lpstr>
      <vt:lpstr>Tahoma</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Rama Dwi Septiandi</dc:creator>
  <cp:lastModifiedBy>Rama</cp:lastModifiedBy>
  <cp:revision>132</cp:revision>
  <dcterms:created xsi:type="dcterms:W3CDTF">2016-03-29T13:27:08Z</dcterms:created>
  <dcterms:modified xsi:type="dcterms:W3CDTF">2017-02-13T01:58:10Z</dcterms:modified>
</cp:coreProperties>
</file>